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Muli" charset="1" panose="00000500000000000000"/>
      <p:regular r:id="rId28"/>
    </p:embeddedFont>
    <p:embeddedFont>
      <p:font typeface="Muli Semi-Bold" charset="1" panose="00000700000000000000"/>
      <p:regular r:id="rId29"/>
    </p:embeddedFont>
    <p:embeddedFont>
      <p:font typeface="Muli Bold" charset="1" panose="000008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6.png" Type="http://schemas.openxmlformats.org/officeDocument/2006/relationships/image"/><Relationship Id="rId5" Target="../media/image37.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6.png" Type="http://schemas.openxmlformats.org/officeDocument/2006/relationships/image"/><Relationship Id="rId5" Target="../media/image38.jpeg" Type="http://schemas.openxmlformats.org/officeDocument/2006/relationships/image"/><Relationship Id="rId6" Target="../media/image3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4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53851" y="8884206"/>
            <a:ext cx="374094" cy="374094"/>
          </a:xfrm>
          <a:custGeom>
            <a:avLst/>
            <a:gdLst/>
            <a:ahLst/>
            <a:cxnLst/>
            <a:rect r="r" b="b" t="t" l="l"/>
            <a:pathLst>
              <a:path h="374094" w="374094">
                <a:moveTo>
                  <a:pt x="0" y="0"/>
                </a:moveTo>
                <a:lnTo>
                  <a:pt x="374095" y="0"/>
                </a:lnTo>
                <a:lnTo>
                  <a:pt x="374095" y="374094"/>
                </a:lnTo>
                <a:lnTo>
                  <a:pt x="0" y="3740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127332"/>
            <a:ext cx="3516876" cy="431386"/>
            <a:chOff x="0" y="0"/>
            <a:chExt cx="4689168" cy="575182"/>
          </a:xfrm>
        </p:grpSpPr>
        <p:sp>
          <p:nvSpPr>
            <p:cNvPr name="Freeform 4" id="4"/>
            <p:cNvSpPr/>
            <p:nvPr/>
          </p:nvSpPr>
          <p:spPr>
            <a:xfrm flipH="false" flipV="false" rot="0">
              <a:off x="0" y="0"/>
              <a:ext cx="564724" cy="575182"/>
            </a:xfrm>
            <a:custGeom>
              <a:avLst/>
              <a:gdLst/>
              <a:ahLst/>
              <a:cxnLst/>
              <a:rect r="r" b="b" t="t" l="l"/>
              <a:pathLst>
                <a:path h="575182" w="564724">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102795" y="78041"/>
              <a:ext cx="3586372" cy="419100"/>
            </a:xfrm>
            <a:prstGeom prst="rect">
              <a:avLst/>
            </a:prstGeom>
          </p:spPr>
          <p:txBody>
            <a:bodyPr anchor="t" rtlCol="false" tIns="0" lIns="0" bIns="0" rIns="0">
              <a:spAutoFit/>
            </a:bodyPr>
            <a:lstStyle/>
            <a:p>
              <a:pPr algn="l" marL="0" indent="0" lvl="0">
                <a:lnSpc>
                  <a:spcPts val="2520"/>
                </a:lnSpc>
                <a:spcBef>
                  <a:spcPct val="0"/>
                </a:spcBef>
              </a:pPr>
              <a:r>
                <a:rPr lang="en-US" sz="2100">
                  <a:solidFill>
                    <a:srgbClr val="000000"/>
                  </a:solidFill>
                  <a:latin typeface="Muli"/>
                  <a:ea typeface="Muli"/>
                  <a:cs typeface="Muli"/>
                  <a:sym typeface="Muli"/>
                </a:rPr>
                <a:t>Trí Tuệ Nhân Tạo</a:t>
              </a:r>
            </a:p>
          </p:txBody>
        </p:sp>
      </p:grpSp>
      <p:sp>
        <p:nvSpPr>
          <p:cNvPr name="Freeform 6" id="6"/>
          <p:cNvSpPr/>
          <p:nvPr/>
        </p:nvSpPr>
        <p:spPr>
          <a:xfrm flipH="false" flipV="false" rot="2151761">
            <a:off x="10912533" y="-4157532"/>
            <a:ext cx="10454404" cy="7622211"/>
          </a:xfrm>
          <a:custGeom>
            <a:avLst/>
            <a:gdLst/>
            <a:ahLst/>
            <a:cxnLst/>
            <a:rect r="r" b="b" t="t" l="l"/>
            <a:pathLst>
              <a:path h="7622211" w="10454404">
                <a:moveTo>
                  <a:pt x="0" y="0"/>
                </a:moveTo>
                <a:lnTo>
                  <a:pt x="10454404" y="0"/>
                </a:lnTo>
                <a:lnTo>
                  <a:pt x="10454404" y="7622212"/>
                </a:lnTo>
                <a:lnTo>
                  <a:pt x="0" y="76222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700000">
            <a:off x="-4939101" y="6712177"/>
            <a:ext cx="11422613" cy="8328123"/>
          </a:xfrm>
          <a:custGeom>
            <a:avLst/>
            <a:gdLst/>
            <a:ahLst/>
            <a:cxnLst/>
            <a:rect r="r" b="b" t="t" l="l"/>
            <a:pathLst>
              <a:path h="8328123" w="11422613">
                <a:moveTo>
                  <a:pt x="0" y="0"/>
                </a:moveTo>
                <a:lnTo>
                  <a:pt x="11422613" y="0"/>
                </a:lnTo>
                <a:lnTo>
                  <a:pt x="11422613" y="8328123"/>
                </a:lnTo>
                <a:lnTo>
                  <a:pt x="0" y="83281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59324" y="3380907"/>
            <a:ext cx="7900465" cy="4161034"/>
          </a:xfrm>
          <a:custGeom>
            <a:avLst/>
            <a:gdLst/>
            <a:ahLst/>
            <a:cxnLst/>
            <a:rect r="r" b="b" t="t" l="l"/>
            <a:pathLst>
              <a:path h="4161034" w="7900465">
                <a:moveTo>
                  <a:pt x="0" y="0"/>
                </a:moveTo>
                <a:lnTo>
                  <a:pt x="7900465" y="0"/>
                </a:lnTo>
                <a:lnTo>
                  <a:pt x="7900465" y="4161034"/>
                </a:lnTo>
                <a:lnTo>
                  <a:pt x="0" y="4161034"/>
                </a:lnTo>
                <a:lnTo>
                  <a:pt x="0" y="0"/>
                </a:lnTo>
                <a:close/>
              </a:path>
            </a:pathLst>
          </a:custGeom>
          <a:blipFill>
            <a:blip r:embed="rId8"/>
            <a:stretch>
              <a:fillRect l="0" t="0" r="0" b="0"/>
            </a:stretch>
          </a:blipFill>
        </p:spPr>
      </p:sp>
      <p:grpSp>
        <p:nvGrpSpPr>
          <p:cNvPr name="Group 9" id="9"/>
          <p:cNvGrpSpPr/>
          <p:nvPr/>
        </p:nvGrpSpPr>
        <p:grpSpPr>
          <a:xfrm rot="0">
            <a:off x="9552069" y="3919543"/>
            <a:ext cx="7707231" cy="3083761"/>
            <a:chOff x="0" y="0"/>
            <a:chExt cx="10276308" cy="4111681"/>
          </a:xfrm>
        </p:grpSpPr>
        <p:sp>
          <p:nvSpPr>
            <p:cNvPr name="TextBox 10" id="10"/>
            <p:cNvSpPr txBox="true"/>
            <p:nvPr/>
          </p:nvSpPr>
          <p:spPr>
            <a:xfrm rot="0">
              <a:off x="0" y="2386175"/>
              <a:ext cx="10276308" cy="1725507"/>
            </a:xfrm>
            <a:prstGeom prst="rect">
              <a:avLst/>
            </a:prstGeom>
          </p:spPr>
          <p:txBody>
            <a:bodyPr anchor="t" rtlCol="false" tIns="0" lIns="0" bIns="0" rIns="0">
              <a:spAutoFit/>
            </a:bodyPr>
            <a:lstStyle/>
            <a:p>
              <a:pPr algn="ctr">
                <a:lnSpc>
                  <a:spcPts val="5320"/>
                </a:lnSpc>
              </a:pPr>
              <a:r>
                <a:rPr lang="en-US" sz="3800">
                  <a:solidFill>
                    <a:srgbClr val="000000"/>
                  </a:solidFill>
                  <a:latin typeface="Muli"/>
                  <a:ea typeface="Muli"/>
                  <a:cs typeface="Muli"/>
                  <a:sym typeface="Muli"/>
                </a:rPr>
                <a:t>Naive Bayes là thuật toán phân loại dựa trên Định lý Bayes</a:t>
              </a:r>
            </a:p>
          </p:txBody>
        </p:sp>
        <p:sp>
          <p:nvSpPr>
            <p:cNvPr name="TextBox 11" id="11"/>
            <p:cNvSpPr txBox="true"/>
            <p:nvPr/>
          </p:nvSpPr>
          <p:spPr>
            <a:xfrm rot="0">
              <a:off x="0" y="171450"/>
              <a:ext cx="10276308" cy="1657421"/>
            </a:xfrm>
            <a:prstGeom prst="rect">
              <a:avLst/>
            </a:prstGeom>
          </p:spPr>
          <p:txBody>
            <a:bodyPr anchor="t" rtlCol="false" tIns="0" lIns="0" bIns="0" rIns="0">
              <a:spAutoFit/>
            </a:bodyPr>
            <a:lstStyle/>
            <a:p>
              <a:pPr algn="ctr">
                <a:lnSpc>
                  <a:spcPts val="9002"/>
                </a:lnSpc>
              </a:pPr>
              <a:r>
                <a:rPr lang="en-US" b="true" sz="9002" spc="-297">
                  <a:solidFill>
                    <a:srgbClr val="000000"/>
                  </a:solidFill>
                  <a:latin typeface="Muli Semi-Bold"/>
                  <a:ea typeface="Muli Semi-Bold"/>
                  <a:cs typeface="Muli Semi-Bold"/>
                  <a:sym typeface="Muli Semi-Bold"/>
                </a:rPr>
                <a:t>Naive Bayes</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376890">
            <a:off x="-4969788" y="6374504"/>
            <a:ext cx="11422613" cy="8328123"/>
          </a:xfrm>
          <a:custGeom>
            <a:avLst/>
            <a:gdLst/>
            <a:ahLst/>
            <a:cxnLst/>
            <a:rect r="r" b="b" t="t" l="l"/>
            <a:pathLst>
              <a:path h="8328123" w="11422613">
                <a:moveTo>
                  <a:pt x="0" y="0"/>
                </a:moveTo>
                <a:lnTo>
                  <a:pt x="11422613" y="0"/>
                </a:lnTo>
                <a:lnTo>
                  <a:pt x="11422613" y="8328124"/>
                </a:lnTo>
                <a:lnTo>
                  <a:pt x="0" y="83281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880109" y="8793392"/>
            <a:ext cx="3560862" cy="712599"/>
            <a:chOff x="0" y="0"/>
            <a:chExt cx="4747816" cy="950132"/>
          </a:xfrm>
        </p:grpSpPr>
        <p:sp>
          <p:nvSpPr>
            <p:cNvPr name="AutoShape 4" id="4"/>
            <p:cNvSpPr/>
            <p:nvPr/>
          </p:nvSpPr>
          <p:spPr>
            <a:xfrm rot="0">
              <a:off x="0" y="0"/>
              <a:ext cx="4747816" cy="950132"/>
            </a:xfrm>
            <a:prstGeom prst="rect">
              <a:avLst/>
            </a:prstGeom>
            <a:solidFill>
              <a:srgbClr val="F24300"/>
            </a:solidFill>
          </p:spPr>
        </p:sp>
        <p:sp>
          <p:nvSpPr>
            <p:cNvPr name="TextBox 5" id="5"/>
            <p:cNvSpPr txBox="true"/>
            <p:nvPr/>
          </p:nvSpPr>
          <p:spPr>
            <a:xfrm rot="0">
              <a:off x="331396" y="173654"/>
              <a:ext cx="4222041" cy="583775"/>
            </a:xfrm>
            <a:prstGeom prst="rect">
              <a:avLst/>
            </a:prstGeom>
          </p:spPr>
          <p:txBody>
            <a:bodyPr anchor="t" rtlCol="false" tIns="0" lIns="0" bIns="0" rIns="0">
              <a:spAutoFit/>
            </a:bodyPr>
            <a:lstStyle/>
            <a:p>
              <a:pPr algn="ctr">
                <a:lnSpc>
                  <a:spcPts val="1855"/>
                </a:lnSpc>
                <a:spcBef>
                  <a:spcPct val="0"/>
                </a:spcBef>
              </a:pPr>
              <a:r>
                <a:rPr lang="en-US" b="true" sz="1325" u="none">
                  <a:solidFill>
                    <a:srgbClr val="FFFFFF"/>
                  </a:solidFill>
                  <a:latin typeface="Muli Bold"/>
                  <a:ea typeface="Muli Bold"/>
                  <a:cs typeface="Muli Bold"/>
                  <a:sym typeface="Muli Bold"/>
                </a:rPr>
                <a:t>2. CÁC BƯỚC THỰC HIỆN VỚI NAIVE BAYES</a:t>
              </a:r>
            </a:p>
          </p:txBody>
        </p:sp>
      </p:grpSp>
      <p:sp>
        <p:nvSpPr>
          <p:cNvPr name="Freeform 6" id="6"/>
          <p:cNvSpPr/>
          <p:nvPr/>
        </p:nvSpPr>
        <p:spPr>
          <a:xfrm flipH="false" flipV="false" rot="0">
            <a:off x="4184486" y="3280117"/>
            <a:ext cx="10739864" cy="1863383"/>
          </a:xfrm>
          <a:custGeom>
            <a:avLst/>
            <a:gdLst/>
            <a:ahLst/>
            <a:cxnLst/>
            <a:rect r="r" b="b" t="t" l="l"/>
            <a:pathLst>
              <a:path h="1863383" w="10739864">
                <a:moveTo>
                  <a:pt x="0" y="0"/>
                </a:moveTo>
                <a:lnTo>
                  <a:pt x="10739865" y="0"/>
                </a:lnTo>
                <a:lnTo>
                  <a:pt x="10739865" y="1863383"/>
                </a:lnTo>
                <a:lnTo>
                  <a:pt x="0" y="1863383"/>
                </a:lnTo>
                <a:lnTo>
                  <a:pt x="0" y="0"/>
                </a:lnTo>
                <a:close/>
              </a:path>
            </a:pathLst>
          </a:custGeom>
          <a:blipFill>
            <a:blip r:embed="rId4"/>
            <a:stretch>
              <a:fillRect l="0" t="0" r="0" b="0"/>
            </a:stretch>
          </a:blipFill>
        </p:spPr>
      </p:sp>
      <p:sp>
        <p:nvSpPr>
          <p:cNvPr name="TextBox 7" id="7"/>
          <p:cNvSpPr txBox="true"/>
          <p:nvPr/>
        </p:nvSpPr>
        <p:spPr>
          <a:xfrm rot="0">
            <a:off x="6811071" y="1028700"/>
            <a:ext cx="10629900" cy="685800"/>
          </a:xfrm>
          <a:prstGeom prst="rect">
            <a:avLst/>
          </a:prstGeom>
        </p:spPr>
        <p:txBody>
          <a:bodyPr anchor="t" rtlCol="false" tIns="0" lIns="0" bIns="0" rIns="0">
            <a:spAutoFit/>
          </a:bodyPr>
          <a:lstStyle/>
          <a:p>
            <a:pPr algn="r" marL="0" indent="0" lvl="0">
              <a:lnSpc>
                <a:spcPts val="5400"/>
              </a:lnSpc>
              <a:spcBef>
                <a:spcPct val="0"/>
              </a:spcBef>
            </a:pPr>
            <a:r>
              <a:rPr lang="en-US" b="true" sz="4500">
                <a:solidFill>
                  <a:srgbClr val="000000"/>
                </a:solidFill>
                <a:latin typeface="Muli Bold"/>
                <a:ea typeface="Muli Bold"/>
                <a:cs typeface="Muli Bold"/>
                <a:sym typeface="Muli Bold"/>
              </a:rPr>
              <a:t>Bước 1: Khởi tạo </a:t>
            </a:r>
          </a:p>
        </p:txBody>
      </p:sp>
      <p:sp>
        <p:nvSpPr>
          <p:cNvPr name="TextBox 8" id="8"/>
          <p:cNvSpPr txBox="true"/>
          <p:nvPr/>
        </p:nvSpPr>
        <p:spPr>
          <a:xfrm rot="0">
            <a:off x="1317196" y="2047128"/>
            <a:ext cx="15125604" cy="1971675"/>
          </a:xfrm>
          <a:prstGeom prst="rect">
            <a:avLst/>
          </a:prstGeom>
        </p:spPr>
        <p:txBody>
          <a:bodyPr anchor="t" rtlCol="false" tIns="0" lIns="0" bIns="0" rIns="0">
            <a:spAutoFit/>
          </a:bodyPr>
          <a:lstStyle/>
          <a:p>
            <a:pPr algn="l">
              <a:lnSpc>
                <a:spcPts val="3900"/>
              </a:lnSpc>
            </a:pPr>
            <a:r>
              <a:rPr lang="en-US" sz="3000">
                <a:solidFill>
                  <a:srgbClr val="000000"/>
                </a:solidFill>
                <a:latin typeface="Muli"/>
                <a:ea typeface="Muli"/>
                <a:cs typeface="Muli"/>
                <a:sym typeface="Muli"/>
              </a:rPr>
              <a:t>Ví dụ</a:t>
            </a:r>
          </a:p>
          <a:p>
            <a:pPr algn="l">
              <a:lnSpc>
                <a:spcPts val="3900"/>
              </a:lnSpc>
            </a:pPr>
            <a:r>
              <a:rPr lang="en-US" sz="3000">
                <a:solidFill>
                  <a:srgbClr val="000000"/>
                </a:solidFill>
                <a:latin typeface="Muli"/>
                <a:ea typeface="Muli"/>
                <a:cs typeface="Muli"/>
                <a:sym typeface="Muli"/>
              </a:rPr>
              <a:t>Có 6 email, với 3 email là "Thư rác" và 3 email là "Không thư rác".</a:t>
            </a:r>
          </a:p>
          <a:p>
            <a:pPr algn="l" marL="647700" indent="-323850" lvl="1">
              <a:lnSpc>
                <a:spcPts val="3900"/>
              </a:lnSpc>
              <a:buFont typeface="Arial"/>
              <a:buChar char="•"/>
            </a:pPr>
            <a:r>
              <a:rPr lang="en-US" sz="3000">
                <a:solidFill>
                  <a:srgbClr val="000000"/>
                </a:solidFill>
                <a:latin typeface="Muli"/>
                <a:ea typeface="Muli"/>
                <a:cs typeface="Muli"/>
                <a:sym typeface="Muli"/>
              </a:rPr>
              <a:t>Xác suất tiên nghiệm của lớp "Thư rác":</a:t>
            </a:r>
          </a:p>
          <a:p>
            <a:pPr algn="l">
              <a:lnSpc>
                <a:spcPts val="3900"/>
              </a:lnSpc>
            </a:pPr>
          </a:p>
        </p:txBody>
      </p:sp>
      <p:sp>
        <p:nvSpPr>
          <p:cNvPr name="Freeform 9" id="9"/>
          <p:cNvSpPr/>
          <p:nvPr/>
        </p:nvSpPr>
        <p:spPr>
          <a:xfrm flipH="false" flipV="false" rot="0">
            <a:off x="4409856" y="4935708"/>
            <a:ext cx="10707049" cy="1850178"/>
          </a:xfrm>
          <a:custGeom>
            <a:avLst/>
            <a:gdLst/>
            <a:ahLst/>
            <a:cxnLst/>
            <a:rect r="r" b="b" t="t" l="l"/>
            <a:pathLst>
              <a:path h="1850178" w="10707049">
                <a:moveTo>
                  <a:pt x="0" y="0"/>
                </a:moveTo>
                <a:lnTo>
                  <a:pt x="10707049" y="0"/>
                </a:lnTo>
                <a:lnTo>
                  <a:pt x="10707049" y="1850178"/>
                </a:lnTo>
                <a:lnTo>
                  <a:pt x="0" y="1850178"/>
                </a:lnTo>
                <a:lnTo>
                  <a:pt x="0" y="0"/>
                </a:lnTo>
                <a:close/>
              </a:path>
            </a:pathLst>
          </a:custGeom>
          <a:blipFill>
            <a:blip r:embed="rId5"/>
            <a:stretch>
              <a:fillRect l="0" t="0" r="0" b="0"/>
            </a:stretch>
          </a:blipFill>
        </p:spPr>
      </p:sp>
      <p:sp>
        <p:nvSpPr>
          <p:cNvPr name="TextBox 10" id="10"/>
          <p:cNvSpPr txBox="true"/>
          <p:nvPr/>
        </p:nvSpPr>
        <p:spPr>
          <a:xfrm rot="0">
            <a:off x="1317196" y="4183233"/>
            <a:ext cx="15125604" cy="1476375"/>
          </a:xfrm>
          <a:prstGeom prst="rect">
            <a:avLst/>
          </a:prstGeom>
        </p:spPr>
        <p:txBody>
          <a:bodyPr anchor="t" rtlCol="false" tIns="0" lIns="0" bIns="0" rIns="0">
            <a:spAutoFit/>
          </a:bodyPr>
          <a:lstStyle/>
          <a:p>
            <a:pPr algn="l">
              <a:lnSpc>
                <a:spcPts val="3900"/>
              </a:lnSpc>
            </a:pPr>
          </a:p>
          <a:p>
            <a:pPr algn="l" marL="647700" indent="-323850" lvl="1">
              <a:lnSpc>
                <a:spcPts val="3900"/>
              </a:lnSpc>
              <a:buFont typeface="Arial"/>
              <a:buChar char="•"/>
            </a:pPr>
            <a:r>
              <a:rPr lang="en-US" sz="3000">
                <a:solidFill>
                  <a:srgbClr val="000000"/>
                </a:solidFill>
                <a:latin typeface="Muli"/>
                <a:ea typeface="Muli"/>
                <a:cs typeface="Muli"/>
                <a:sym typeface="Muli"/>
              </a:rPr>
              <a:t>Xác suất tiên nghiệm của lớp "Không thư rác":</a:t>
            </a:r>
          </a:p>
          <a:p>
            <a:pPr algn="l">
              <a:lnSpc>
                <a:spcPts val="3900"/>
              </a:lnSpc>
            </a:pPr>
          </a:p>
        </p:txBody>
      </p:sp>
      <p:sp>
        <p:nvSpPr>
          <p:cNvPr name="TextBox 11" id="11"/>
          <p:cNvSpPr txBox="true"/>
          <p:nvPr/>
        </p:nvSpPr>
        <p:spPr>
          <a:xfrm rot="0">
            <a:off x="5417337" y="6568417"/>
            <a:ext cx="10243203" cy="2466975"/>
          </a:xfrm>
          <a:prstGeom prst="rect">
            <a:avLst/>
          </a:prstGeom>
        </p:spPr>
        <p:txBody>
          <a:bodyPr anchor="t" rtlCol="false" tIns="0" lIns="0" bIns="0" rIns="0">
            <a:spAutoFit/>
          </a:bodyPr>
          <a:lstStyle/>
          <a:p>
            <a:pPr algn="l">
              <a:lnSpc>
                <a:spcPts val="3900"/>
              </a:lnSpc>
            </a:pPr>
            <a:r>
              <a:rPr lang="en-US" sz="3000" b="true">
                <a:solidFill>
                  <a:srgbClr val="000000"/>
                </a:solidFill>
                <a:latin typeface="Muli Bold"/>
                <a:ea typeface="Muli Bold"/>
                <a:cs typeface="Muli Bold"/>
                <a:sym typeface="Muli Bold"/>
              </a:rPr>
              <a:t>Kết luận:</a:t>
            </a:r>
          </a:p>
          <a:p>
            <a:pPr algn="l">
              <a:lnSpc>
                <a:spcPts val="3900"/>
              </a:lnSpc>
            </a:pPr>
            <a:r>
              <a:rPr lang="en-US" sz="3000">
                <a:solidFill>
                  <a:srgbClr val="000000"/>
                </a:solidFill>
                <a:latin typeface="Muli"/>
                <a:ea typeface="Muli"/>
                <a:cs typeface="Muli"/>
                <a:sym typeface="Muli"/>
              </a:rPr>
              <a:t>Xác suất tiên nghiệm cho cả hai lớp "Thư rác" và "Không thư rác" là 0.5, cho thấy khả năng xuất hiện của mỗi lớp là ngang nhau trong tập dữ liệu này.</a:t>
            </a:r>
          </a:p>
          <a:p>
            <a:pPr algn="l">
              <a:lnSpc>
                <a:spcPts val="390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376890">
            <a:off x="-5060624" y="6374504"/>
            <a:ext cx="11422613" cy="8328123"/>
          </a:xfrm>
          <a:custGeom>
            <a:avLst/>
            <a:gdLst/>
            <a:ahLst/>
            <a:cxnLst/>
            <a:rect r="r" b="b" t="t" l="l"/>
            <a:pathLst>
              <a:path h="8328123" w="11422613">
                <a:moveTo>
                  <a:pt x="0" y="0"/>
                </a:moveTo>
                <a:lnTo>
                  <a:pt x="11422613" y="0"/>
                </a:lnTo>
                <a:lnTo>
                  <a:pt x="11422613" y="8328124"/>
                </a:lnTo>
                <a:lnTo>
                  <a:pt x="0" y="83281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789273" y="8793392"/>
            <a:ext cx="3560862" cy="712599"/>
            <a:chOff x="0" y="0"/>
            <a:chExt cx="4747816" cy="950132"/>
          </a:xfrm>
        </p:grpSpPr>
        <p:sp>
          <p:nvSpPr>
            <p:cNvPr name="AutoShape 4" id="4"/>
            <p:cNvSpPr/>
            <p:nvPr/>
          </p:nvSpPr>
          <p:spPr>
            <a:xfrm rot="0">
              <a:off x="0" y="0"/>
              <a:ext cx="4747816" cy="950132"/>
            </a:xfrm>
            <a:prstGeom prst="rect">
              <a:avLst/>
            </a:prstGeom>
            <a:solidFill>
              <a:srgbClr val="F24300"/>
            </a:solidFill>
          </p:spPr>
        </p:sp>
        <p:sp>
          <p:nvSpPr>
            <p:cNvPr name="TextBox 5" id="5"/>
            <p:cNvSpPr txBox="true"/>
            <p:nvPr/>
          </p:nvSpPr>
          <p:spPr>
            <a:xfrm rot="0">
              <a:off x="331396" y="173654"/>
              <a:ext cx="4222041" cy="583775"/>
            </a:xfrm>
            <a:prstGeom prst="rect">
              <a:avLst/>
            </a:prstGeom>
          </p:spPr>
          <p:txBody>
            <a:bodyPr anchor="t" rtlCol="false" tIns="0" lIns="0" bIns="0" rIns="0">
              <a:spAutoFit/>
            </a:bodyPr>
            <a:lstStyle/>
            <a:p>
              <a:pPr algn="ctr">
                <a:lnSpc>
                  <a:spcPts val="1855"/>
                </a:lnSpc>
                <a:spcBef>
                  <a:spcPct val="0"/>
                </a:spcBef>
              </a:pPr>
              <a:r>
                <a:rPr lang="en-US" b="true" sz="1325" u="none">
                  <a:solidFill>
                    <a:srgbClr val="FFFFFF"/>
                  </a:solidFill>
                  <a:latin typeface="Muli Bold"/>
                  <a:ea typeface="Muli Bold"/>
                  <a:cs typeface="Muli Bold"/>
                  <a:sym typeface="Muli Bold"/>
                </a:rPr>
                <a:t>2. CÁC BƯỚC THỰC HIỆN VỚI NAIVE BAYES</a:t>
              </a:r>
            </a:p>
          </p:txBody>
        </p:sp>
      </p:grpSp>
      <p:sp>
        <p:nvSpPr>
          <p:cNvPr name="Freeform 6" id="6"/>
          <p:cNvSpPr/>
          <p:nvPr/>
        </p:nvSpPr>
        <p:spPr>
          <a:xfrm flipH="false" flipV="false" rot="0">
            <a:off x="2620122" y="2839054"/>
            <a:ext cx="14232019" cy="1654472"/>
          </a:xfrm>
          <a:custGeom>
            <a:avLst/>
            <a:gdLst/>
            <a:ahLst/>
            <a:cxnLst/>
            <a:rect r="r" b="b" t="t" l="l"/>
            <a:pathLst>
              <a:path h="1654472" w="14232019">
                <a:moveTo>
                  <a:pt x="0" y="0"/>
                </a:moveTo>
                <a:lnTo>
                  <a:pt x="14232019" y="0"/>
                </a:lnTo>
                <a:lnTo>
                  <a:pt x="14232019" y="1654472"/>
                </a:lnTo>
                <a:lnTo>
                  <a:pt x="0" y="1654472"/>
                </a:lnTo>
                <a:lnTo>
                  <a:pt x="0" y="0"/>
                </a:lnTo>
                <a:close/>
              </a:path>
            </a:pathLst>
          </a:custGeom>
          <a:blipFill>
            <a:blip r:embed="rId4"/>
            <a:stretch>
              <a:fillRect l="0" t="0" r="0" b="0"/>
            </a:stretch>
          </a:blipFill>
        </p:spPr>
      </p:sp>
      <p:sp>
        <p:nvSpPr>
          <p:cNvPr name="Freeform 7" id="7"/>
          <p:cNvSpPr/>
          <p:nvPr/>
        </p:nvSpPr>
        <p:spPr>
          <a:xfrm flipH="false" flipV="false" rot="0">
            <a:off x="5008378" y="4841278"/>
            <a:ext cx="1884847" cy="700086"/>
          </a:xfrm>
          <a:custGeom>
            <a:avLst/>
            <a:gdLst/>
            <a:ahLst/>
            <a:cxnLst/>
            <a:rect r="r" b="b" t="t" l="l"/>
            <a:pathLst>
              <a:path h="700086" w="1884847">
                <a:moveTo>
                  <a:pt x="0" y="0"/>
                </a:moveTo>
                <a:lnTo>
                  <a:pt x="1884846" y="0"/>
                </a:lnTo>
                <a:lnTo>
                  <a:pt x="1884846" y="700086"/>
                </a:lnTo>
                <a:lnTo>
                  <a:pt x="0" y="700086"/>
                </a:lnTo>
                <a:lnTo>
                  <a:pt x="0" y="0"/>
                </a:lnTo>
                <a:close/>
              </a:path>
            </a:pathLst>
          </a:custGeom>
          <a:blipFill>
            <a:blip r:embed="rId5"/>
            <a:stretch>
              <a:fillRect l="0" t="0" r="0" b="0"/>
            </a:stretch>
          </a:blipFill>
        </p:spPr>
      </p:sp>
      <p:sp>
        <p:nvSpPr>
          <p:cNvPr name="Freeform 8" id="8"/>
          <p:cNvSpPr/>
          <p:nvPr/>
        </p:nvSpPr>
        <p:spPr>
          <a:xfrm flipH="false" flipV="false" rot="0">
            <a:off x="5475616" y="7122948"/>
            <a:ext cx="1723902" cy="591898"/>
          </a:xfrm>
          <a:custGeom>
            <a:avLst/>
            <a:gdLst/>
            <a:ahLst/>
            <a:cxnLst/>
            <a:rect r="r" b="b" t="t" l="l"/>
            <a:pathLst>
              <a:path h="591898" w="1723902">
                <a:moveTo>
                  <a:pt x="0" y="0"/>
                </a:moveTo>
                <a:lnTo>
                  <a:pt x="1723903" y="0"/>
                </a:lnTo>
                <a:lnTo>
                  <a:pt x="1723903" y="591898"/>
                </a:lnTo>
                <a:lnTo>
                  <a:pt x="0" y="591898"/>
                </a:lnTo>
                <a:lnTo>
                  <a:pt x="0" y="0"/>
                </a:lnTo>
                <a:close/>
              </a:path>
            </a:pathLst>
          </a:custGeom>
          <a:blipFill>
            <a:blip r:embed="rId6"/>
            <a:stretch>
              <a:fillRect l="0" t="0" r="0" b="0"/>
            </a:stretch>
          </a:blipFill>
        </p:spPr>
      </p:sp>
      <p:sp>
        <p:nvSpPr>
          <p:cNvPr name="TextBox 9" id="9"/>
          <p:cNvSpPr txBox="true"/>
          <p:nvPr/>
        </p:nvSpPr>
        <p:spPr>
          <a:xfrm rot="0">
            <a:off x="4318922" y="400884"/>
            <a:ext cx="13031213" cy="3276600"/>
          </a:xfrm>
          <a:prstGeom prst="rect">
            <a:avLst/>
          </a:prstGeom>
        </p:spPr>
        <p:txBody>
          <a:bodyPr anchor="t" rtlCol="false" tIns="0" lIns="0" bIns="0" rIns="0">
            <a:spAutoFit/>
          </a:bodyPr>
          <a:lstStyle/>
          <a:p>
            <a:pPr algn="r">
              <a:lnSpc>
                <a:spcPts val="5400"/>
              </a:lnSpc>
            </a:pPr>
            <a:r>
              <a:rPr lang="en-US" sz="4500" b="true">
                <a:solidFill>
                  <a:srgbClr val="000000"/>
                </a:solidFill>
                <a:latin typeface="Muli Bold"/>
                <a:ea typeface="Muli Bold"/>
                <a:cs typeface="Muli Bold"/>
                <a:sym typeface="Muli Bold"/>
              </a:rPr>
              <a:t>Bước 2: Tính điều kiện</a:t>
            </a:r>
          </a:p>
          <a:p>
            <a:pPr algn="r">
              <a:lnSpc>
                <a:spcPts val="10200"/>
              </a:lnSpc>
            </a:pPr>
          </a:p>
          <a:p>
            <a:pPr algn="r" marL="0" indent="0" lvl="0">
              <a:lnSpc>
                <a:spcPts val="10200"/>
              </a:lnSpc>
              <a:spcBef>
                <a:spcPct val="0"/>
              </a:spcBef>
            </a:pPr>
          </a:p>
        </p:txBody>
      </p:sp>
      <p:sp>
        <p:nvSpPr>
          <p:cNvPr name="TextBox 10" id="10"/>
          <p:cNvSpPr txBox="true"/>
          <p:nvPr/>
        </p:nvSpPr>
        <p:spPr>
          <a:xfrm rot="0">
            <a:off x="2117420" y="4812703"/>
            <a:ext cx="15988540" cy="3984625"/>
          </a:xfrm>
          <a:prstGeom prst="rect">
            <a:avLst/>
          </a:prstGeom>
        </p:spPr>
        <p:txBody>
          <a:bodyPr anchor="t" rtlCol="false" tIns="0" lIns="0" bIns="0" rIns="0">
            <a:spAutoFit/>
          </a:bodyPr>
          <a:lstStyle/>
          <a:p>
            <a:pPr algn="l">
              <a:lnSpc>
                <a:spcPts val="4550"/>
              </a:lnSpc>
            </a:pPr>
            <a:r>
              <a:rPr lang="en-US" sz="3500">
                <a:solidFill>
                  <a:srgbClr val="000000"/>
                </a:solidFill>
                <a:latin typeface="Muli"/>
                <a:ea typeface="Muli"/>
                <a:cs typeface="Muli"/>
                <a:sym typeface="Muli"/>
              </a:rPr>
              <a:t>Các bước tính </a:t>
            </a:r>
          </a:p>
          <a:p>
            <a:pPr algn="l" marL="755651" indent="-377825" lvl="1">
              <a:lnSpc>
                <a:spcPts val="4550"/>
              </a:lnSpc>
              <a:buFont typeface="Arial"/>
              <a:buChar char="•"/>
            </a:pPr>
            <a:r>
              <a:rPr lang="en-US" sz="3500">
                <a:solidFill>
                  <a:srgbClr val="000000"/>
                </a:solidFill>
                <a:latin typeface="Muli"/>
                <a:ea typeface="Muli"/>
                <a:cs typeface="Muli"/>
                <a:sym typeface="Muli"/>
              </a:rPr>
              <a:t>Đếm số lần xuất hiện của đặc trưng aj trong các mẫu thuộc lớp y trong tập dữ liệu huấn luyện.</a:t>
            </a:r>
          </a:p>
          <a:p>
            <a:pPr algn="l" marL="755651" indent="-377825" lvl="1">
              <a:lnSpc>
                <a:spcPts val="4550"/>
              </a:lnSpc>
              <a:buFont typeface="Arial"/>
              <a:buChar char="•"/>
            </a:pPr>
            <a:r>
              <a:rPr lang="en-US" sz="3500">
                <a:solidFill>
                  <a:srgbClr val="000000"/>
                </a:solidFill>
                <a:latin typeface="Muli"/>
                <a:ea typeface="Muli"/>
                <a:cs typeface="Muli"/>
                <a:sym typeface="Muli"/>
              </a:rPr>
              <a:t>Chia cho tổng số đặc trưng trong các mẫu thuộc lớp yyy để tính xác suất có điều kiện </a:t>
            </a:r>
          </a:p>
          <a:p>
            <a:pPr algn="l">
              <a:lnSpc>
                <a:spcPts val="4550"/>
              </a:lnSpc>
            </a:pPr>
          </a:p>
          <a:p>
            <a:pPr algn="ctr">
              <a:lnSpc>
                <a:spcPts val="455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376890">
            <a:off x="-5711306" y="7220681"/>
            <a:ext cx="11422613" cy="8328123"/>
          </a:xfrm>
          <a:custGeom>
            <a:avLst/>
            <a:gdLst/>
            <a:ahLst/>
            <a:cxnLst/>
            <a:rect r="r" b="b" t="t" l="l"/>
            <a:pathLst>
              <a:path h="8328123" w="11422613">
                <a:moveTo>
                  <a:pt x="0" y="0"/>
                </a:moveTo>
                <a:lnTo>
                  <a:pt x="11422612" y="0"/>
                </a:lnTo>
                <a:lnTo>
                  <a:pt x="11422612" y="8328124"/>
                </a:lnTo>
                <a:lnTo>
                  <a:pt x="0" y="83281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789273" y="8793392"/>
            <a:ext cx="3560862" cy="712599"/>
            <a:chOff x="0" y="0"/>
            <a:chExt cx="4747816" cy="950132"/>
          </a:xfrm>
        </p:grpSpPr>
        <p:sp>
          <p:nvSpPr>
            <p:cNvPr name="AutoShape 4" id="4"/>
            <p:cNvSpPr/>
            <p:nvPr/>
          </p:nvSpPr>
          <p:spPr>
            <a:xfrm rot="0">
              <a:off x="0" y="0"/>
              <a:ext cx="4747816" cy="950132"/>
            </a:xfrm>
            <a:prstGeom prst="rect">
              <a:avLst/>
            </a:prstGeom>
            <a:solidFill>
              <a:srgbClr val="F24300"/>
            </a:solidFill>
          </p:spPr>
        </p:sp>
        <p:sp>
          <p:nvSpPr>
            <p:cNvPr name="TextBox 5" id="5"/>
            <p:cNvSpPr txBox="true"/>
            <p:nvPr/>
          </p:nvSpPr>
          <p:spPr>
            <a:xfrm rot="0">
              <a:off x="331396" y="173654"/>
              <a:ext cx="4222041" cy="583775"/>
            </a:xfrm>
            <a:prstGeom prst="rect">
              <a:avLst/>
            </a:prstGeom>
          </p:spPr>
          <p:txBody>
            <a:bodyPr anchor="t" rtlCol="false" tIns="0" lIns="0" bIns="0" rIns="0">
              <a:spAutoFit/>
            </a:bodyPr>
            <a:lstStyle/>
            <a:p>
              <a:pPr algn="ctr">
                <a:lnSpc>
                  <a:spcPts val="1855"/>
                </a:lnSpc>
                <a:spcBef>
                  <a:spcPct val="0"/>
                </a:spcBef>
              </a:pPr>
              <a:r>
                <a:rPr lang="en-US" b="true" sz="1325" u="none">
                  <a:solidFill>
                    <a:srgbClr val="FFFFFF"/>
                  </a:solidFill>
                  <a:latin typeface="Muli Bold"/>
                  <a:ea typeface="Muli Bold"/>
                  <a:cs typeface="Muli Bold"/>
                  <a:sym typeface="Muli Bold"/>
                </a:rPr>
                <a:t>2. CÁC BƯỚC THỰC HIỆN VỚI NAIVE BAYES</a:t>
              </a:r>
            </a:p>
          </p:txBody>
        </p:sp>
      </p:grpSp>
      <p:sp>
        <p:nvSpPr>
          <p:cNvPr name="Freeform 6" id="6"/>
          <p:cNvSpPr/>
          <p:nvPr/>
        </p:nvSpPr>
        <p:spPr>
          <a:xfrm flipH="false" flipV="false" rot="0">
            <a:off x="5475521" y="4110952"/>
            <a:ext cx="10718016" cy="2065095"/>
          </a:xfrm>
          <a:custGeom>
            <a:avLst/>
            <a:gdLst/>
            <a:ahLst/>
            <a:cxnLst/>
            <a:rect r="r" b="b" t="t" l="l"/>
            <a:pathLst>
              <a:path h="2065095" w="10718016">
                <a:moveTo>
                  <a:pt x="0" y="0"/>
                </a:moveTo>
                <a:lnTo>
                  <a:pt x="10718016" y="0"/>
                </a:lnTo>
                <a:lnTo>
                  <a:pt x="10718016" y="2065096"/>
                </a:lnTo>
                <a:lnTo>
                  <a:pt x="0" y="2065096"/>
                </a:lnTo>
                <a:lnTo>
                  <a:pt x="0" y="0"/>
                </a:lnTo>
                <a:close/>
              </a:path>
            </a:pathLst>
          </a:custGeom>
          <a:blipFill>
            <a:blip r:embed="rId4"/>
            <a:stretch>
              <a:fillRect l="0" t="0" r="0" b="0"/>
            </a:stretch>
          </a:blipFill>
        </p:spPr>
      </p:sp>
      <p:sp>
        <p:nvSpPr>
          <p:cNvPr name="Freeform 7" id="7"/>
          <p:cNvSpPr/>
          <p:nvPr/>
        </p:nvSpPr>
        <p:spPr>
          <a:xfrm flipH="false" flipV="false" rot="0">
            <a:off x="4851688" y="5975087"/>
            <a:ext cx="10718016" cy="2286965"/>
          </a:xfrm>
          <a:custGeom>
            <a:avLst/>
            <a:gdLst/>
            <a:ahLst/>
            <a:cxnLst/>
            <a:rect r="r" b="b" t="t" l="l"/>
            <a:pathLst>
              <a:path h="2286965" w="10718016">
                <a:moveTo>
                  <a:pt x="0" y="0"/>
                </a:moveTo>
                <a:lnTo>
                  <a:pt x="10718016" y="0"/>
                </a:lnTo>
                <a:lnTo>
                  <a:pt x="10718016" y="2286966"/>
                </a:lnTo>
                <a:lnTo>
                  <a:pt x="0" y="2286966"/>
                </a:lnTo>
                <a:lnTo>
                  <a:pt x="0" y="0"/>
                </a:lnTo>
                <a:close/>
              </a:path>
            </a:pathLst>
          </a:custGeom>
          <a:blipFill>
            <a:blip r:embed="rId5"/>
            <a:stretch>
              <a:fillRect l="0" t="0" r="0" b="0"/>
            </a:stretch>
          </a:blipFill>
        </p:spPr>
      </p:sp>
      <p:sp>
        <p:nvSpPr>
          <p:cNvPr name="TextBox 8" id="8"/>
          <p:cNvSpPr txBox="true"/>
          <p:nvPr/>
        </p:nvSpPr>
        <p:spPr>
          <a:xfrm rot="0">
            <a:off x="4318922" y="400884"/>
            <a:ext cx="13031213" cy="3276600"/>
          </a:xfrm>
          <a:prstGeom prst="rect">
            <a:avLst/>
          </a:prstGeom>
        </p:spPr>
        <p:txBody>
          <a:bodyPr anchor="t" rtlCol="false" tIns="0" lIns="0" bIns="0" rIns="0">
            <a:spAutoFit/>
          </a:bodyPr>
          <a:lstStyle/>
          <a:p>
            <a:pPr algn="r">
              <a:lnSpc>
                <a:spcPts val="5400"/>
              </a:lnSpc>
            </a:pPr>
            <a:r>
              <a:rPr lang="en-US" sz="4500" b="true">
                <a:solidFill>
                  <a:srgbClr val="000000"/>
                </a:solidFill>
                <a:latin typeface="Muli Bold"/>
                <a:ea typeface="Muli Bold"/>
                <a:cs typeface="Muli Bold"/>
                <a:sym typeface="Muli Bold"/>
              </a:rPr>
              <a:t>Bước 2: Tính điều kiện</a:t>
            </a:r>
          </a:p>
          <a:p>
            <a:pPr algn="r">
              <a:lnSpc>
                <a:spcPts val="10200"/>
              </a:lnSpc>
            </a:pPr>
          </a:p>
          <a:p>
            <a:pPr algn="r" marL="0" indent="0" lvl="0">
              <a:lnSpc>
                <a:spcPts val="10200"/>
              </a:lnSpc>
              <a:spcBef>
                <a:spcPct val="0"/>
              </a:spcBef>
            </a:pPr>
          </a:p>
        </p:txBody>
      </p:sp>
      <p:sp>
        <p:nvSpPr>
          <p:cNvPr name="TextBox 9" id="9"/>
          <p:cNvSpPr txBox="true"/>
          <p:nvPr/>
        </p:nvSpPr>
        <p:spPr>
          <a:xfrm rot="0">
            <a:off x="1261619" y="1705809"/>
            <a:ext cx="16088517" cy="1971675"/>
          </a:xfrm>
          <a:prstGeom prst="rect">
            <a:avLst/>
          </a:prstGeom>
        </p:spPr>
        <p:txBody>
          <a:bodyPr anchor="t" rtlCol="false" tIns="0" lIns="0" bIns="0" rIns="0">
            <a:spAutoFit/>
          </a:bodyPr>
          <a:lstStyle/>
          <a:p>
            <a:pPr algn="l">
              <a:lnSpc>
                <a:spcPts val="3900"/>
              </a:lnSpc>
            </a:pPr>
            <a:r>
              <a:rPr lang="en-US" sz="3000">
                <a:solidFill>
                  <a:srgbClr val="000000"/>
                </a:solidFill>
                <a:latin typeface="Muli"/>
                <a:ea typeface="Muli"/>
                <a:cs typeface="Muli"/>
                <a:sym typeface="Muli"/>
              </a:rPr>
              <a:t>Để tính </a:t>
            </a:r>
            <a:r>
              <a:rPr lang="en-US" sz="3000" b="true">
                <a:solidFill>
                  <a:srgbClr val="000000"/>
                </a:solidFill>
                <a:latin typeface="Muli Bold"/>
                <a:ea typeface="Muli Bold"/>
                <a:cs typeface="Muli Bold"/>
                <a:sym typeface="Muli Bold"/>
              </a:rPr>
              <a:t>xác suất có điều kiện</a:t>
            </a:r>
            <a:r>
              <a:rPr lang="en-US" sz="3000">
                <a:solidFill>
                  <a:srgbClr val="000000"/>
                </a:solidFill>
                <a:latin typeface="Muli"/>
                <a:ea typeface="Muli"/>
                <a:cs typeface="Muli"/>
                <a:sym typeface="Muli"/>
              </a:rPr>
              <a:t> cho từng từ khóa trong email, chúng ta xét xác suất của từng từ khi biết lớp "</a:t>
            </a:r>
            <a:r>
              <a:rPr lang="en-US" sz="3000" b="true">
                <a:solidFill>
                  <a:srgbClr val="000000"/>
                </a:solidFill>
                <a:latin typeface="Muli Bold"/>
                <a:ea typeface="Muli Bold"/>
                <a:cs typeface="Muli Bold"/>
                <a:sym typeface="Muli Bold"/>
              </a:rPr>
              <a:t>Thư rác</a:t>
            </a:r>
            <a:r>
              <a:rPr lang="en-US" sz="3000">
                <a:solidFill>
                  <a:srgbClr val="000000"/>
                </a:solidFill>
                <a:latin typeface="Muli"/>
                <a:ea typeface="Muli"/>
                <a:cs typeface="Muli"/>
                <a:sym typeface="Muli"/>
              </a:rPr>
              <a:t>" hoặc "</a:t>
            </a:r>
            <a:r>
              <a:rPr lang="en-US" sz="3000" b="true">
                <a:solidFill>
                  <a:srgbClr val="000000"/>
                </a:solidFill>
                <a:latin typeface="Muli Bold"/>
                <a:ea typeface="Muli Bold"/>
                <a:cs typeface="Muli Bold"/>
                <a:sym typeface="Muli Bold"/>
              </a:rPr>
              <a:t>Không thư rác</a:t>
            </a:r>
            <a:r>
              <a:rPr lang="en-US" sz="3000">
                <a:solidFill>
                  <a:srgbClr val="000000"/>
                </a:solidFill>
                <a:latin typeface="Muli"/>
                <a:ea typeface="Muli"/>
                <a:cs typeface="Muli"/>
                <a:sym typeface="Muli"/>
              </a:rPr>
              <a:t>"</a:t>
            </a:r>
          </a:p>
          <a:p>
            <a:pPr algn="l">
              <a:lnSpc>
                <a:spcPts val="3900"/>
              </a:lnSpc>
            </a:pPr>
            <a:r>
              <a:rPr lang="en-US" sz="3000">
                <a:solidFill>
                  <a:srgbClr val="000000"/>
                </a:solidFill>
                <a:latin typeface="Muli"/>
                <a:ea typeface="Muli"/>
                <a:cs typeface="Muli"/>
                <a:sym typeface="Muli"/>
              </a:rPr>
              <a:t>Vd</a:t>
            </a:r>
          </a:p>
          <a:p>
            <a:pPr algn="l">
              <a:lnSpc>
                <a:spcPts val="3900"/>
              </a:lnSpc>
            </a:pPr>
          </a:p>
        </p:txBody>
      </p:sp>
      <p:sp>
        <p:nvSpPr>
          <p:cNvPr name="TextBox 10" id="10"/>
          <p:cNvSpPr txBox="true"/>
          <p:nvPr/>
        </p:nvSpPr>
        <p:spPr>
          <a:xfrm rot="0">
            <a:off x="1170783" y="3007696"/>
            <a:ext cx="16088517" cy="1971675"/>
          </a:xfrm>
          <a:prstGeom prst="rect">
            <a:avLst/>
          </a:prstGeom>
        </p:spPr>
        <p:txBody>
          <a:bodyPr anchor="t" rtlCol="false" tIns="0" lIns="0" bIns="0" rIns="0">
            <a:spAutoFit/>
          </a:bodyPr>
          <a:lstStyle/>
          <a:p>
            <a:pPr algn="l">
              <a:lnSpc>
                <a:spcPts val="3900"/>
              </a:lnSpc>
            </a:pPr>
          </a:p>
          <a:p>
            <a:pPr algn="l" marL="647700" indent="-323850" lvl="1">
              <a:lnSpc>
                <a:spcPts val="3900"/>
              </a:lnSpc>
              <a:buFont typeface="Arial"/>
              <a:buChar char="•"/>
            </a:pPr>
            <a:r>
              <a:rPr lang="en-US" sz="3000">
                <a:solidFill>
                  <a:srgbClr val="000000"/>
                </a:solidFill>
                <a:latin typeface="Muli"/>
                <a:ea typeface="Muli"/>
                <a:cs typeface="Muli"/>
                <a:sym typeface="Muli"/>
              </a:rPr>
              <a:t>T</a:t>
            </a:r>
            <a:r>
              <a:rPr lang="en-US" sz="3000">
                <a:solidFill>
                  <a:srgbClr val="000000"/>
                </a:solidFill>
                <a:latin typeface="Muli"/>
                <a:ea typeface="Muli"/>
                <a:cs typeface="Muli"/>
                <a:sym typeface="Muli"/>
              </a:rPr>
              <a:t>ừ</a:t>
            </a:r>
            <a:r>
              <a:rPr lang="en-US" sz="3000">
                <a:solidFill>
                  <a:srgbClr val="000000"/>
                </a:solidFill>
                <a:latin typeface="Muli"/>
                <a:ea typeface="Muli"/>
                <a:cs typeface="Muli"/>
                <a:sym typeface="Muli"/>
              </a:rPr>
              <a:t> </a:t>
            </a:r>
            <a:r>
              <a:rPr lang="en-US" sz="3000">
                <a:solidFill>
                  <a:srgbClr val="000000"/>
                </a:solidFill>
                <a:latin typeface="Muli"/>
                <a:ea typeface="Muli"/>
                <a:cs typeface="Muli"/>
                <a:sym typeface="Muli"/>
              </a:rPr>
              <a:t>"Mua </a:t>
            </a:r>
            <a:r>
              <a:rPr lang="en-US" sz="3000">
                <a:solidFill>
                  <a:srgbClr val="000000"/>
                </a:solidFill>
                <a:latin typeface="Muli"/>
                <a:ea typeface="Muli"/>
                <a:cs typeface="Muli"/>
                <a:sym typeface="Muli"/>
              </a:rPr>
              <a:t>ng</a:t>
            </a:r>
            <a:r>
              <a:rPr lang="en-US" sz="3000">
                <a:solidFill>
                  <a:srgbClr val="000000"/>
                </a:solidFill>
                <a:latin typeface="Muli"/>
                <a:ea typeface="Muli"/>
                <a:cs typeface="Muli"/>
                <a:sym typeface="Muli"/>
              </a:rPr>
              <a:t>ay":</a:t>
            </a:r>
          </a:p>
          <a:p>
            <a:pPr algn="l" marL="1295400" indent="-431800" lvl="2">
              <a:lnSpc>
                <a:spcPts val="3900"/>
              </a:lnSpc>
              <a:buFont typeface="Arial"/>
              <a:buChar char="⚬"/>
            </a:pPr>
            <a:r>
              <a:rPr lang="en-US" sz="3000">
                <a:solidFill>
                  <a:srgbClr val="000000"/>
                </a:solidFill>
                <a:latin typeface="Muli"/>
                <a:ea typeface="Muli"/>
                <a:cs typeface="Muli"/>
                <a:sym typeface="Muli"/>
              </a:rPr>
              <a:t>Trong lớp "Thư rác", từ "Mua ngay" xuất hiện 2 lần trong 3 email:</a:t>
            </a:r>
          </a:p>
          <a:p>
            <a:pPr algn="l">
              <a:lnSpc>
                <a:spcPts val="3900"/>
              </a:lnSpc>
            </a:pPr>
          </a:p>
        </p:txBody>
      </p:sp>
      <p:sp>
        <p:nvSpPr>
          <p:cNvPr name="TextBox 11" id="11"/>
          <p:cNvSpPr txBox="true"/>
          <p:nvPr/>
        </p:nvSpPr>
        <p:spPr>
          <a:xfrm rot="0">
            <a:off x="1170783" y="5671223"/>
            <a:ext cx="16088517" cy="981075"/>
          </a:xfrm>
          <a:prstGeom prst="rect">
            <a:avLst/>
          </a:prstGeom>
        </p:spPr>
        <p:txBody>
          <a:bodyPr anchor="t" rtlCol="false" tIns="0" lIns="0" bIns="0" rIns="0">
            <a:spAutoFit/>
          </a:bodyPr>
          <a:lstStyle/>
          <a:p>
            <a:pPr algn="l" marL="1295400" indent="-431800" lvl="2">
              <a:lnSpc>
                <a:spcPts val="3900"/>
              </a:lnSpc>
              <a:buFont typeface="Arial"/>
              <a:buChar char="⚬"/>
            </a:pPr>
            <a:r>
              <a:rPr lang="en-US" sz="3000">
                <a:solidFill>
                  <a:srgbClr val="000000"/>
                </a:solidFill>
                <a:latin typeface="Muli"/>
                <a:ea typeface="Muli"/>
                <a:cs typeface="Muli"/>
                <a:sym typeface="Muli"/>
              </a:rPr>
              <a:t>Trong lớp "Không thư rác", từ "Mua ngay" không xuất hiện</a:t>
            </a:r>
          </a:p>
          <a:p>
            <a:pPr algn="l">
              <a:lnSpc>
                <a:spcPts val="390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376890">
            <a:off x="-5711306" y="7220681"/>
            <a:ext cx="11422613" cy="8328123"/>
          </a:xfrm>
          <a:custGeom>
            <a:avLst/>
            <a:gdLst/>
            <a:ahLst/>
            <a:cxnLst/>
            <a:rect r="r" b="b" t="t" l="l"/>
            <a:pathLst>
              <a:path h="8328123" w="11422613">
                <a:moveTo>
                  <a:pt x="0" y="0"/>
                </a:moveTo>
                <a:lnTo>
                  <a:pt x="11422612" y="0"/>
                </a:lnTo>
                <a:lnTo>
                  <a:pt x="11422612" y="8328124"/>
                </a:lnTo>
                <a:lnTo>
                  <a:pt x="0" y="83281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789273" y="8793392"/>
            <a:ext cx="3560862" cy="712599"/>
            <a:chOff x="0" y="0"/>
            <a:chExt cx="4747816" cy="950132"/>
          </a:xfrm>
        </p:grpSpPr>
        <p:sp>
          <p:nvSpPr>
            <p:cNvPr name="AutoShape 4" id="4"/>
            <p:cNvSpPr/>
            <p:nvPr/>
          </p:nvSpPr>
          <p:spPr>
            <a:xfrm rot="0">
              <a:off x="0" y="0"/>
              <a:ext cx="4747816" cy="950132"/>
            </a:xfrm>
            <a:prstGeom prst="rect">
              <a:avLst/>
            </a:prstGeom>
            <a:solidFill>
              <a:srgbClr val="F24300"/>
            </a:solidFill>
          </p:spPr>
        </p:sp>
        <p:sp>
          <p:nvSpPr>
            <p:cNvPr name="TextBox 5" id="5"/>
            <p:cNvSpPr txBox="true"/>
            <p:nvPr/>
          </p:nvSpPr>
          <p:spPr>
            <a:xfrm rot="0">
              <a:off x="331396" y="173654"/>
              <a:ext cx="4222041" cy="583775"/>
            </a:xfrm>
            <a:prstGeom prst="rect">
              <a:avLst/>
            </a:prstGeom>
          </p:spPr>
          <p:txBody>
            <a:bodyPr anchor="t" rtlCol="false" tIns="0" lIns="0" bIns="0" rIns="0">
              <a:spAutoFit/>
            </a:bodyPr>
            <a:lstStyle/>
            <a:p>
              <a:pPr algn="ctr">
                <a:lnSpc>
                  <a:spcPts val="1855"/>
                </a:lnSpc>
                <a:spcBef>
                  <a:spcPct val="0"/>
                </a:spcBef>
              </a:pPr>
              <a:r>
                <a:rPr lang="en-US" b="true" sz="1325" u="none">
                  <a:solidFill>
                    <a:srgbClr val="FFFFFF"/>
                  </a:solidFill>
                  <a:latin typeface="Muli Bold"/>
                  <a:ea typeface="Muli Bold"/>
                  <a:cs typeface="Muli Bold"/>
                  <a:sym typeface="Muli Bold"/>
                </a:rPr>
                <a:t>2. CÁC BƯỚC THỰC HIỆN VỚI NAIVE BAYES</a:t>
              </a:r>
            </a:p>
          </p:txBody>
        </p:sp>
      </p:grpSp>
      <p:sp>
        <p:nvSpPr>
          <p:cNvPr name="Freeform 6" id="6"/>
          <p:cNvSpPr/>
          <p:nvPr/>
        </p:nvSpPr>
        <p:spPr>
          <a:xfrm flipH="false" flipV="false" rot="0">
            <a:off x="5475521" y="4110952"/>
            <a:ext cx="10718016" cy="2065095"/>
          </a:xfrm>
          <a:custGeom>
            <a:avLst/>
            <a:gdLst/>
            <a:ahLst/>
            <a:cxnLst/>
            <a:rect r="r" b="b" t="t" l="l"/>
            <a:pathLst>
              <a:path h="2065095" w="10718016">
                <a:moveTo>
                  <a:pt x="0" y="0"/>
                </a:moveTo>
                <a:lnTo>
                  <a:pt x="10718016" y="0"/>
                </a:lnTo>
                <a:lnTo>
                  <a:pt x="10718016" y="2065096"/>
                </a:lnTo>
                <a:lnTo>
                  <a:pt x="0" y="2065096"/>
                </a:lnTo>
                <a:lnTo>
                  <a:pt x="0" y="0"/>
                </a:lnTo>
                <a:close/>
              </a:path>
            </a:pathLst>
          </a:custGeom>
          <a:blipFill>
            <a:blip r:embed="rId4"/>
            <a:stretch>
              <a:fillRect l="0" t="0" r="0" b="0"/>
            </a:stretch>
          </a:blipFill>
        </p:spPr>
      </p:sp>
      <p:sp>
        <p:nvSpPr>
          <p:cNvPr name="Freeform 7" id="7"/>
          <p:cNvSpPr/>
          <p:nvPr/>
        </p:nvSpPr>
        <p:spPr>
          <a:xfrm flipH="false" flipV="false" rot="0">
            <a:off x="4851688" y="5975087"/>
            <a:ext cx="10718016" cy="2286965"/>
          </a:xfrm>
          <a:custGeom>
            <a:avLst/>
            <a:gdLst/>
            <a:ahLst/>
            <a:cxnLst/>
            <a:rect r="r" b="b" t="t" l="l"/>
            <a:pathLst>
              <a:path h="2286965" w="10718016">
                <a:moveTo>
                  <a:pt x="0" y="0"/>
                </a:moveTo>
                <a:lnTo>
                  <a:pt x="10718016" y="0"/>
                </a:lnTo>
                <a:lnTo>
                  <a:pt x="10718016" y="2286966"/>
                </a:lnTo>
                <a:lnTo>
                  <a:pt x="0" y="2286966"/>
                </a:lnTo>
                <a:lnTo>
                  <a:pt x="0" y="0"/>
                </a:lnTo>
                <a:close/>
              </a:path>
            </a:pathLst>
          </a:custGeom>
          <a:blipFill>
            <a:blip r:embed="rId5"/>
            <a:stretch>
              <a:fillRect l="0" t="0" r="0" b="0"/>
            </a:stretch>
          </a:blipFill>
        </p:spPr>
      </p:sp>
      <p:sp>
        <p:nvSpPr>
          <p:cNvPr name="Freeform 8" id="8"/>
          <p:cNvSpPr/>
          <p:nvPr/>
        </p:nvSpPr>
        <p:spPr>
          <a:xfrm flipH="false" flipV="false" rot="0">
            <a:off x="5781935" y="4203468"/>
            <a:ext cx="10703387" cy="1972579"/>
          </a:xfrm>
          <a:custGeom>
            <a:avLst/>
            <a:gdLst/>
            <a:ahLst/>
            <a:cxnLst/>
            <a:rect r="r" b="b" t="t" l="l"/>
            <a:pathLst>
              <a:path h="1972579" w="10703387">
                <a:moveTo>
                  <a:pt x="0" y="0"/>
                </a:moveTo>
                <a:lnTo>
                  <a:pt x="10703387" y="0"/>
                </a:lnTo>
                <a:lnTo>
                  <a:pt x="10703387" y="1972580"/>
                </a:lnTo>
                <a:lnTo>
                  <a:pt x="0" y="1972580"/>
                </a:lnTo>
                <a:lnTo>
                  <a:pt x="0" y="0"/>
                </a:lnTo>
                <a:close/>
              </a:path>
            </a:pathLst>
          </a:custGeom>
          <a:blipFill>
            <a:blip r:embed="rId6"/>
            <a:stretch>
              <a:fillRect l="0" t="0" r="0" b="0"/>
            </a:stretch>
          </a:blipFill>
        </p:spPr>
      </p:sp>
      <p:sp>
        <p:nvSpPr>
          <p:cNvPr name="Freeform 9" id="9"/>
          <p:cNvSpPr/>
          <p:nvPr/>
        </p:nvSpPr>
        <p:spPr>
          <a:xfrm flipH="false" flipV="false" rot="0">
            <a:off x="6224717" y="5975087"/>
            <a:ext cx="10732594" cy="1817069"/>
          </a:xfrm>
          <a:custGeom>
            <a:avLst/>
            <a:gdLst/>
            <a:ahLst/>
            <a:cxnLst/>
            <a:rect r="r" b="b" t="t" l="l"/>
            <a:pathLst>
              <a:path h="1817069" w="10732594">
                <a:moveTo>
                  <a:pt x="0" y="0"/>
                </a:moveTo>
                <a:lnTo>
                  <a:pt x="10732594" y="0"/>
                </a:lnTo>
                <a:lnTo>
                  <a:pt x="10732594" y="1817069"/>
                </a:lnTo>
                <a:lnTo>
                  <a:pt x="0" y="1817069"/>
                </a:lnTo>
                <a:lnTo>
                  <a:pt x="0" y="0"/>
                </a:lnTo>
                <a:close/>
              </a:path>
            </a:pathLst>
          </a:custGeom>
          <a:blipFill>
            <a:blip r:embed="rId7"/>
            <a:stretch>
              <a:fillRect l="0" t="0" r="0" b="0"/>
            </a:stretch>
          </a:blipFill>
        </p:spPr>
      </p:sp>
      <p:sp>
        <p:nvSpPr>
          <p:cNvPr name="TextBox 10" id="10"/>
          <p:cNvSpPr txBox="true"/>
          <p:nvPr/>
        </p:nvSpPr>
        <p:spPr>
          <a:xfrm rot="0">
            <a:off x="4318922" y="400884"/>
            <a:ext cx="13031213" cy="3276600"/>
          </a:xfrm>
          <a:prstGeom prst="rect">
            <a:avLst/>
          </a:prstGeom>
        </p:spPr>
        <p:txBody>
          <a:bodyPr anchor="t" rtlCol="false" tIns="0" lIns="0" bIns="0" rIns="0">
            <a:spAutoFit/>
          </a:bodyPr>
          <a:lstStyle/>
          <a:p>
            <a:pPr algn="r">
              <a:lnSpc>
                <a:spcPts val="5400"/>
              </a:lnSpc>
            </a:pPr>
            <a:r>
              <a:rPr lang="en-US" sz="4500" b="true">
                <a:solidFill>
                  <a:srgbClr val="000000"/>
                </a:solidFill>
                <a:latin typeface="Muli Bold"/>
                <a:ea typeface="Muli Bold"/>
                <a:cs typeface="Muli Bold"/>
                <a:sym typeface="Muli Bold"/>
              </a:rPr>
              <a:t>Bước 2: Tính điều kiện</a:t>
            </a:r>
          </a:p>
          <a:p>
            <a:pPr algn="r">
              <a:lnSpc>
                <a:spcPts val="10200"/>
              </a:lnSpc>
            </a:pPr>
          </a:p>
          <a:p>
            <a:pPr algn="r" marL="0" indent="0" lvl="0">
              <a:lnSpc>
                <a:spcPts val="10200"/>
              </a:lnSpc>
              <a:spcBef>
                <a:spcPct val="0"/>
              </a:spcBef>
            </a:pPr>
          </a:p>
        </p:txBody>
      </p:sp>
      <p:sp>
        <p:nvSpPr>
          <p:cNvPr name="TextBox 11" id="11"/>
          <p:cNvSpPr txBox="true"/>
          <p:nvPr/>
        </p:nvSpPr>
        <p:spPr>
          <a:xfrm rot="0">
            <a:off x="1261619" y="1705809"/>
            <a:ext cx="16088517" cy="1971675"/>
          </a:xfrm>
          <a:prstGeom prst="rect">
            <a:avLst/>
          </a:prstGeom>
        </p:spPr>
        <p:txBody>
          <a:bodyPr anchor="t" rtlCol="false" tIns="0" lIns="0" bIns="0" rIns="0">
            <a:spAutoFit/>
          </a:bodyPr>
          <a:lstStyle/>
          <a:p>
            <a:pPr algn="l">
              <a:lnSpc>
                <a:spcPts val="3900"/>
              </a:lnSpc>
            </a:pPr>
            <a:r>
              <a:rPr lang="en-US" sz="3000">
                <a:solidFill>
                  <a:srgbClr val="000000"/>
                </a:solidFill>
                <a:latin typeface="Muli"/>
                <a:ea typeface="Muli"/>
                <a:cs typeface="Muli"/>
                <a:sym typeface="Muli"/>
              </a:rPr>
              <a:t>Để tính </a:t>
            </a:r>
            <a:r>
              <a:rPr lang="en-US" sz="3000" b="true">
                <a:solidFill>
                  <a:srgbClr val="000000"/>
                </a:solidFill>
                <a:latin typeface="Muli Bold"/>
                <a:ea typeface="Muli Bold"/>
                <a:cs typeface="Muli Bold"/>
                <a:sym typeface="Muli Bold"/>
              </a:rPr>
              <a:t>xác suất có điều kiện</a:t>
            </a:r>
            <a:r>
              <a:rPr lang="en-US" sz="3000">
                <a:solidFill>
                  <a:srgbClr val="000000"/>
                </a:solidFill>
                <a:latin typeface="Muli"/>
                <a:ea typeface="Muli"/>
                <a:cs typeface="Muli"/>
                <a:sym typeface="Muli"/>
              </a:rPr>
              <a:t> cho từng từ khóa trong email, chúng ta xét xác suất của từng từ khi biết lớp "</a:t>
            </a:r>
            <a:r>
              <a:rPr lang="en-US" sz="3000" b="true">
                <a:solidFill>
                  <a:srgbClr val="000000"/>
                </a:solidFill>
                <a:latin typeface="Muli Bold"/>
                <a:ea typeface="Muli Bold"/>
                <a:cs typeface="Muli Bold"/>
                <a:sym typeface="Muli Bold"/>
              </a:rPr>
              <a:t>Thư rác</a:t>
            </a:r>
            <a:r>
              <a:rPr lang="en-US" sz="3000">
                <a:solidFill>
                  <a:srgbClr val="000000"/>
                </a:solidFill>
                <a:latin typeface="Muli"/>
                <a:ea typeface="Muli"/>
                <a:cs typeface="Muli"/>
                <a:sym typeface="Muli"/>
              </a:rPr>
              <a:t>" hoặc "</a:t>
            </a:r>
            <a:r>
              <a:rPr lang="en-US" sz="3000" b="true">
                <a:solidFill>
                  <a:srgbClr val="000000"/>
                </a:solidFill>
                <a:latin typeface="Muli Bold"/>
                <a:ea typeface="Muli Bold"/>
                <a:cs typeface="Muli Bold"/>
                <a:sym typeface="Muli Bold"/>
              </a:rPr>
              <a:t>Không thư rác</a:t>
            </a:r>
            <a:r>
              <a:rPr lang="en-US" sz="3000">
                <a:solidFill>
                  <a:srgbClr val="000000"/>
                </a:solidFill>
                <a:latin typeface="Muli"/>
                <a:ea typeface="Muli"/>
                <a:cs typeface="Muli"/>
                <a:sym typeface="Muli"/>
              </a:rPr>
              <a:t>"</a:t>
            </a:r>
          </a:p>
          <a:p>
            <a:pPr algn="l">
              <a:lnSpc>
                <a:spcPts val="3900"/>
              </a:lnSpc>
            </a:pPr>
            <a:r>
              <a:rPr lang="en-US" sz="3000">
                <a:solidFill>
                  <a:srgbClr val="000000"/>
                </a:solidFill>
                <a:latin typeface="Muli"/>
                <a:ea typeface="Muli"/>
                <a:cs typeface="Muli"/>
                <a:sym typeface="Muli"/>
              </a:rPr>
              <a:t>Vd</a:t>
            </a:r>
          </a:p>
          <a:p>
            <a:pPr algn="l">
              <a:lnSpc>
                <a:spcPts val="3900"/>
              </a:lnSpc>
            </a:pPr>
          </a:p>
        </p:txBody>
      </p:sp>
      <p:sp>
        <p:nvSpPr>
          <p:cNvPr name="TextBox 12" id="12"/>
          <p:cNvSpPr txBox="true"/>
          <p:nvPr/>
        </p:nvSpPr>
        <p:spPr>
          <a:xfrm rot="0">
            <a:off x="1170783" y="3007696"/>
            <a:ext cx="16088517" cy="1971675"/>
          </a:xfrm>
          <a:prstGeom prst="rect">
            <a:avLst/>
          </a:prstGeom>
        </p:spPr>
        <p:txBody>
          <a:bodyPr anchor="t" rtlCol="false" tIns="0" lIns="0" bIns="0" rIns="0">
            <a:spAutoFit/>
          </a:bodyPr>
          <a:lstStyle/>
          <a:p>
            <a:pPr algn="l">
              <a:lnSpc>
                <a:spcPts val="3900"/>
              </a:lnSpc>
            </a:pPr>
          </a:p>
          <a:p>
            <a:pPr algn="l" marL="647700" indent="-323850" lvl="1">
              <a:lnSpc>
                <a:spcPts val="3900"/>
              </a:lnSpc>
              <a:buFont typeface="Arial"/>
              <a:buChar char="•"/>
            </a:pPr>
            <a:r>
              <a:rPr lang="en-US" sz="3000">
                <a:solidFill>
                  <a:srgbClr val="000000"/>
                </a:solidFill>
                <a:latin typeface="Muli"/>
                <a:ea typeface="Muli"/>
                <a:cs typeface="Muli"/>
                <a:sym typeface="Muli"/>
              </a:rPr>
              <a:t>T</a:t>
            </a:r>
            <a:r>
              <a:rPr lang="en-US" sz="3000">
                <a:solidFill>
                  <a:srgbClr val="000000"/>
                </a:solidFill>
                <a:latin typeface="Muli"/>
                <a:ea typeface="Muli"/>
                <a:cs typeface="Muli"/>
                <a:sym typeface="Muli"/>
              </a:rPr>
              <a:t>ừ</a:t>
            </a:r>
            <a:r>
              <a:rPr lang="en-US" sz="3000">
                <a:solidFill>
                  <a:srgbClr val="000000"/>
                </a:solidFill>
                <a:latin typeface="Muli"/>
                <a:ea typeface="Muli"/>
                <a:cs typeface="Muli"/>
                <a:sym typeface="Muli"/>
              </a:rPr>
              <a:t> </a:t>
            </a:r>
            <a:r>
              <a:rPr lang="en-US" sz="3000">
                <a:solidFill>
                  <a:srgbClr val="000000"/>
                </a:solidFill>
                <a:latin typeface="Muli"/>
                <a:ea typeface="Muli"/>
                <a:cs typeface="Muli"/>
                <a:sym typeface="Muli"/>
              </a:rPr>
              <a:t>"Tài khoản":</a:t>
            </a:r>
          </a:p>
          <a:p>
            <a:pPr algn="l" marL="1295400" indent="-431800" lvl="2">
              <a:lnSpc>
                <a:spcPts val="3900"/>
              </a:lnSpc>
              <a:buFont typeface="Arial"/>
              <a:buChar char="⚬"/>
            </a:pPr>
            <a:r>
              <a:rPr lang="en-US" sz="3000">
                <a:solidFill>
                  <a:srgbClr val="000000"/>
                </a:solidFill>
                <a:latin typeface="Muli"/>
                <a:ea typeface="Muli"/>
                <a:cs typeface="Muli"/>
                <a:sym typeface="Muli"/>
              </a:rPr>
              <a:t>Trong lớp "Thư rác", từ "Tài khoản" xuất hiện 1 lần trong 3 email:</a:t>
            </a:r>
          </a:p>
          <a:p>
            <a:pPr algn="l">
              <a:lnSpc>
                <a:spcPts val="3900"/>
              </a:lnSpc>
            </a:pPr>
          </a:p>
        </p:txBody>
      </p:sp>
      <p:sp>
        <p:nvSpPr>
          <p:cNvPr name="TextBox 13" id="13"/>
          <p:cNvSpPr txBox="true"/>
          <p:nvPr/>
        </p:nvSpPr>
        <p:spPr>
          <a:xfrm rot="0">
            <a:off x="1170783" y="5671223"/>
            <a:ext cx="16088517" cy="485775"/>
          </a:xfrm>
          <a:prstGeom prst="rect">
            <a:avLst/>
          </a:prstGeom>
        </p:spPr>
        <p:txBody>
          <a:bodyPr anchor="t" rtlCol="false" tIns="0" lIns="0" bIns="0" rIns="0">
            <a:spAutoFit/>
          </a:bodyPr>
          <a:lstStyle/>
          <a:p>
            <a:pPr algn="l" marL="1295400" indent="-431800" lvl="2">
              <a:lnSpc>
                <a:spcPts val="3900"/>
              </a:lnSpc>
              <a:buFont typeface="Arial"/>
              <a:buChar char="⚬"/>
            </a:pPr>
            <a:r>
              <a:rPr lang="en-US" sz="3000">
                <a:solidFill>
                  <a:srgbClr val="000000"/>
                </a:solidFill>
                <a:latin typeface="Muli"/>
                <a:ea typeface="Muli"/>
                <a:cs typeface="Muli"/>
                <a:sym typeface="Muli"/>
              </a:rPr>
              <a:t>Trong lớp "Không thư rác", từ "Tài khoản" xuất hiện 1 lần trong 3 email.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376890">
            <a:off x="-7312182" y="7197812"/>
            <a:ext cx="11422613" cy="8328123"/>
          </a:xfrm>
          <a:custGeom>
            <a:avLst/>
            <a:gdLst/>
            <a:ahLst/>
            <a:cxnLst/>
            <a:rect r="r" b="b" t="t" l="l"/>
            <a:pathLst>
              <a:path h="8328123" w="11422613">
                <a:moveTo>
                  <a:pt x="0" y="0"/>
                </a:moveTo>
                <a:lnTo>
                  <a:pt x="11422613" y="0"/>
                </a:lnTo>
                <a:lnTo>
                  <a:pt x="11422613" y="8328123"/>
                </a:lnTo>
                <a:lnTo>
                  <a:pt x="0" y="83281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789273" y="8793392"/>
            <a:ext cx="3560862" cy="483999"/>
            <a:chOff x="0" y="0"/>
            <a:chExt cx="4747816" cy="645332"/>
          </a:xfrm>
        </p:grpSpPr>
        <p:sp>
          <p:nvSpPr>
            <p:cNvPr name="AutoShape 4" id="4"/>
            <p:cNvSpPr/>
            <p:nvPr/>
          </p:nvSpPr>
          <p:spPr>
            <a:xfrm rot="0">
              <a:off x="0" y="0"/>
              <a:ext cx="4747816" cy="645332"/>
            </a:xfrm>
            <a:prstGeom prst="rect">
              <a:avLst/>
            </a:prstGeom>
            <a:solidFill>
              <a:srgbClr val="F24300"/>
            </a:solidFill>
          </p:spPr>
        </p:sp>
        <p:sp>
          <p:nvSpPr>
            <p:cNvPr name="TextBox 5" id="5"/>
            <p:cNvSpPr txBox="true"/>
            <p:nvPr/>
          </p:nvSpPr>
          <p:spPr>
            <a:xfrm rot="0">
              <a:off x="331396" y="173654"/>
              <a:ext cx="4222041" cy="278975"/>
            </a:xfrm>
            <a:prstGeom prst="rect">
              <a:avLst/>
            </a:prstGeom>
          </p:spPr>
          <p:txBody>
            <a:bodyPr anchor="t" rtlCol="false" tIns="0" lIns="0" bIns="0" rIns="0">
              <a:spAutoFit/>
            </a:bodyPr>
            <a:lstStyle/>
            <a:p>
              <a:pPr algn="ctr">
                <a:lnSpc>
                  <a:spcPts val="1855"/>
                </a:lnSpc>
                <a:spcBef>
                  <a:spcPct val="0"/>
                </a:spcBef>
              </a:pPr>
              <a:r>
                <a:rPr lang="en-US" b="true" sz="1325" u="none">
                  <a:solidFill>
                    <a:srgbClr val="FFFFFF"/>
                  </a:solidFill>
                  <a:latin typeface="Muli Bold"/>
                  <a:ea typeface="Muli Bold"/>
                  <a:cs typeface="Muli Bold"/>
                  <a:sym typeface="Muli Bold"/>
                </a:rPr>
                <a:t>QUAY LẠI TRANG CHƯƠNG TRÌNH</a:t>
              </a:r>
            </a:p>
          </p:txBody>
        </p:sp>
      </p:grpSp>
      <p:sp>
        <p:nvSpPr>
          <p:cNvPr name="Freeform 6" id="6"/>
          <p:cNvSpPr/>
          <p:nvPr/>
        </p:nvSpPr>
        <p:spPr>
          <a:xfrm flipH="false" flipV="false" rot="0">
            <a:off x="1666580" y="2465912"/>
            <a:ext cx="16169684" cy="6811479"/>
          </a:xfrm>
          <a:custGeom>
            <a:avLst/>
            <a:gdLst/>
            <a:ahLst/>
            <a:cxnLst/>
            <a:rect r="r" b="b" t="t" l="l"/>
            <a:pathLst>
              <a:path h="6811479" w="16169684">
                <a:moveTo>
                  <a:pt x="0" y="0"/>
                </a:moveTo>
                <a:lnTo>
                  <a:pt x="16169684" y="0"/>
                </a:lnTo>
                <a:lnTo>
                  <a:pt x="16169684" y="6811479"/>
                </a:lnTo>
                <a:lnTo>
                  <a:pt x="0" y="6811479"/>
                </a:lnTo>
                <a:lnTo>
                  <a:pt x="0" y="0"/>
                </a:lnTo>
                <a:close/>
              </a:path>
            </a:pathLst>
          </a:custGeom>
          <a:blipFill>
            <a:blip r:embed="rId4"/>
            <a:stretch>
              <a:fillRect l="0" t="0" r="0" b="0"/>
            </a:stretch>
          </a:blipFill>
        </p:spPr>
      </p:sp>
      <p:sp>
        <p:nvSpPr>
          <p:cNvPr name="TextBox 7" id="7"/>
          <p:cNvSpPr txBox="true"/>
          <p:nvPr/>
        </p:nvSpPr>
        <p:spPr>
          <a:xfrm rot="0">
            <a:off x="3289506" y="1028700"/>
            <a:ext cx="14060630" cy="685800"/>
          </a:xfrm>
          <a:prstGeom prst="rect">
            <a:avLst/>
          </a:prstGeom>
        </p:spPr>
        <p:txBody>
          <a:bodyPr anchor="t" rtlCol="false" tIns="0" lIns="0" bIns="0" rIns="0">
            <a:spAutoFit/>
          </a:bodyPr>
          <a:lstStyle/>
          <a:p>
            <a:pPr algn="r" marL="0" indent="0" lvl="0">
              <a:lnSpc>
                <a:spcPts val="5400"/>
              </a:lnSpc>
              <a:spcBef>
                <a:spcPct val="0"/>
              </a:spcBef>
            </a:pPr>
            <a:r>
              <a:rPr lang="en-US" b="true" sz="4500">
                <a:solidFill>
                  <a:srgbClr val="000000"/>
                </a:solidFill>
                <a:latin typeface="Muli Bold"/>
                <a:ea typeface="Muli Bold"/>
                <a:cs typeface="Muli Bold"/>
                <a:sym typeface="Muli Bold"/>
              </a:rPr>
              <a:t>Bước 3 : Áp dụng định lý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376890">
            <a:off x="-7312182" y="7197812"/>
            <a:ext cx="11422613" cy="8328123"/>
          </a:xfrm>
          <a:custGeom>
            <a:avLst/>
            <a:gdLst/>
            <a:ahLst/>
            <a:cxnLst/>
            <a:rect r="r" b="b" t="t" l="l"/>
            <a:pathLst>
              <a:path h="8328123" w="11422613">
                <a:moveTo>
                  <a:pt x="0" y="0"/>
                </a:moveTo>
                <a:lnTo>
                  <a:pt x="11422613" y="0"/>
                </a:lnTo>
                <a:lnTo>
                  <a:pt x="11422613" y="8328123"/>
                </a:lnTo>
                <a:lnTo>
                  <a:pt x="0" y="83281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58774" y="2555372"/>
            <a:ext cx="17529226" cy="6113318"/>
          </a:xfrm>
          <a:custGeom>
            <a:avLst/>
            <a:gdLst/>
            <a:ahLst/>
            <a:cxnLst/>
            <a:rect r="r" b="b" t="t" l="l"/>
            <a:pathLst>
              <a:path h="6113318" w="17529226">
                <a:moveTo>
                  <a:pt x="0" y="0"/>
                </a:moveTo>
                <a:lnTo>
                  <a:pt x="17529226" y="0"/>
                </a:lnTo>
                <a:lnTo>
                  <a:pt x="17529226" y="6113318"/>
                </a:lnTo>
                <a:lnTo>
                  <a:pt x="0" y="6113318"/>
                </a:lnTo>
                <a:lnTo>
                  <a:pt x="0" y="0"/>
                </a:lnTo>
                <a:close/>
              </a:path>
            </a:pathLst>
          </a:custGeom>
          <a:blipFill>
            <a:blip r:embed="rId4"/>
            <a:stretch>
              <a:fillRect l="0" t="0" r="0" b="0"/>
            </a:stretch>
          </a:blipFill>
        </p:spPr>
      </p:sp>
      <p:sp>
        <p:nvSpPr>
          <p:cNvPr name="TextBox 4" id="4"/>
          <p:cNvSpPr txBox="true"/>
          <p:nvPr/>
        </p:nvSpPr>
        <p:spPr>
          <a:xfrm rot="0">
            <a:off x="3289506" y="1028700"/>
            <a:ext cx="14060630" cy="685800"/>
          </a:xfrm>
          <a:prstGeom prst="rect">
            <a:avLst/>
          </a:prstGeom>
        </p:spPr>
        <p:txBody>
          <a:bodyPr anchor="t" rtlCol="false" tIns="0" lIns="0" bIns="0" rIns="0">
            <a:spAutoFit/>
          </a:bodyPr>
          <a:lstStyle/>
          <a:p>
            <a:pPr algn="r" marL="0" indent="0" lvl="0">
              <a:lnSpc>
                <a:spcPts val="5400"/>
              </a:lnSpc>
              <a:spcBef>
                <a:spcPct val="0"/>
              </a:spcBef>
            </a:pPr>
            <a:r>
              <a:rPr lang="en-US" b="true" sz="4500">
                <a:solidFill>
                  <a:srgbClr val="000000"/>
                </a:solidFill>
                <a:latin typeface="Muli Bold"/>
                <a:ea typeface="Muli Bold"/>
                <a:cs typeface="Muli Bold"/>
                <a:sym typeface="Muli Bold"/>
              </a:rPr>
              <a:t>Bước 3 : Áp dụng định lý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376890">
            <a:off x="-6648962" y="8226946"/>
            <a:ext cx="11422613" cy="8328123"/>
          </a:xfrm>
          <a:custGeom>
            <a:avLst/>
            <a:gdLst/>
            <a:ahLst/>
            <a:cxnLst/>
            <a:rect r="r" b="b" t="t" l="l"/>
            <a:pathLst>
              <a:path h="8328123" w="11422613">
                <a:moveTo>
                  <a:pt x="0" y="0"/>
                </a:moveTo>
                <a:lnTo>
                  <a:pt x="11422613" y="0"/>
                </a:lnTo>
                <a:lnTo>
                  <a:pt x="11422613" y="8328123"/>
                </a:lnTo>
                <a:lnTo>
                  <a:pt x="0" y="83281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318922" y="400884"/>
            <a:ext cx="13031213" cy="3276600"/>
          </a:xfrm>
          <a:prstGeom prst="rect">
            <a:avLst/>
          </a:prstGeom>
        </p:spPr>
        <p:txBody>
          <a:bodyPr anchor="t" rtlCol="false" tIns="0" lIns="0" bIns="0" rIns="0">
            <a:spAutoFit/>
          </a:bodyPr>
          <a:lstStyle/>
          <a:p>
            <a:pPr algn="r">
              <a:lnSpc>
                <a:spcPts val="5400"/>
              </a:lnSpc>
            </a:pPr>
            <a:r>
              <a:rPr lang="en-US" sz="4500" b="true">
                <a:solidFill>
                  <a:srgbClr val="000000"/>
                </a:solidFill>
                <a:latin typeface="Muli Bold"/>
                <a:ea typeface="Muli Bold"/>
                <a:cs typeface="Muli Bold"/>
                <a:sym typeface="Muli Bold"/>
              </a:rPr>
              <a:t>Bước 4: Dự đoán </a:t>
            </a:r>
          </a:p>
          <a:p>
            <a:pPr algn="r">
              <a:lnSpc>
                <a:spcPts val="10200"/>
              </a:lnSpc>
            </a:pPr>
          </a:p>
          <a:p>
            <a:pPr algn="r" marL="0" indent="0" lvl="0">
              <a:lnSpc>
                <a:spcPts val="10200"/>
              </a:lnSpc>
              <a:spcBef>
                <a:spcPct val="0"/>
              </a:spcBef>
            </a:pPr>
          </a:p>
        </p:txBody>
      </p:sp>
      <p:sp>
        <p:nvSpPr>
          <p:cNvPr name="TextBox 4" id="4"/>
          <p:cNvSpPr txBox="true"/>
          <p:nvPr/>
        </p:nvSpPr>
        <p:spPr>
          <a:xfrm rot="0">
            <a:off x="1818988" y="2875177"/>
            <a:ext cx="15988540" cy="2841625"/>
          </a:xfrm>
          <a:prstGeom prst="rect">
            <a:avLst/>
          </a:prstGeom>
        </p:spPr>
        <p:txBody>
          <a:bodyPr anchor="t" rtlCol="false" tIns="0" lIns="0" bIns="0" rIns="0">
            <a:spAutoFit/>
          </a:bodyPr>
          <a:lstStyle/>
          <a:p>
            <a:pPr algn="l">
              <a:lnSpc>
                <a:spcPts val="4550"/>
              </a:lnSpc>
            </a:pPr>
            <a:r>
              <a:rPr lang="en-US" sz="3500">
                <a:solidFill>
                  <a:srgbClr val="000000"/>
                </a:solidFill>
                <a:latin typeface="Muli"/>
                <a:ea typeface="Muli"/>
                <a:cs typeface="Muli"/>
                <a:sym typeface="Muli"/>
              </a:rPr>
              <a:t>So sánh các xác suất:</a:t>
            </a:r>
          </a:p>
          <a:p>
            <a:pPr algn="l" marL="755651" indent="-377825" lvl="1">
              <a:lnSpc>
                <a:spcPts val="4550"/>
              </a:lnSpc>
              <a:buFont typeface="Arial"/>
              <a:buChar char="•"/>
            </a:pPr>
            <a:r>
              <a:rPr lang="en-US" sz="3500">
                <a:solidFill>
                  <a:srgbClr val="000000"/>
                </a:solidFill>
                <a:latin typeface="Muli"/>
                <a:ea typeface="Muli"/>
                <a:cs typeface="Muli"/>
                <a:sym typeface="Muli"/>
              </a:rPr>
              <a:t>P("Thư rác”| X) = 0.1105</a:t>
            </a:r>
          </a:p>
          <a:p>
            <a:pPr algn="l" marL="755651" indent="-377825" lvl="1">
              <a:lnSpc>
                <a:spcPts val="4550"/>
              </a:lnSpc>
              <a:buFont typeface="Arial"/>
              <a:buChar char="•"/>
            </a:pPr>
            <a:r>
              <a:rPr lang="en-US" sz="3500">
                <a:solidFill>
                  <a:srgbClr val="000000"/>
                </a:solidFill>
                <a:latin typeface="Muli"/>
                <a:ea typeface="Muli"/>
                <a:cs typeface="Muli"/>
                <a:sym typeface="Muli"/>
              </a:rPr>
              <a:t>P("Không thư rác”| X) = 0"∣X)=0</a:t>
            </a:r>
          </a:p>
          <a:p>
            <a:pPr algn="l">
              <a:lnSpc>
                <a:spcPts val="4550"/>
              </a:lnSpc>
            </a:pPr>
            <a:r>
              <a:rPr lang="en-US" sz="3500">
                <a:solidFill>
                  <a:srgbClr val="000000"/>
                </a:solidFill>
                <a:latin typeface="Muli"/>
                <a:ea typeface="Muli"/>
                <a:cs typeface="Muli"/>
                <a:sym typeface="Muli"/>
              </a:rPr>
              <a:t>Vì P("Thư rác∣X) lớn hơn, ta dự đoán email mới là "Thư rác".</a:t>
            </a:r>
          </a:p>
          <a:p>
            <a:pPr algn="l">
              <a:lnSpc>
                <a:spcPts val="455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99680" y="-1470403"/>
            <a:ext cx="14026196" cy="11628992"/>
          </a:xfrm>
          <a:custGeom>
            <a:avLst/>
            <a:gdLst/>
            <a:ahLst/>
            <a:cxnLst/>
            <a:rect r="r" b="b" t="t" l="l"/>
            <a:pathLst>
              <a:path h="11628992" w="14026196">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447608" y="3387251"/>
            <a:ext cx="11392785" cy="2590800"/>
          </a:xfrm>
          <a:prstGeom prst="rect">
            <a:avLst/>
          </a:prstGeom>
        </p:spPr>
        <p:txBody>
          <a:bodyPr anchor="t" rtlCol="false" tIns="0" lIns="0" bIns="0" rIns="0">
            <a:spAutoFit/>
          </a:bodyPr>
          <a:lstStyle/>
          <a:p>
            <a:pPr algn="ctr" marL="0" indent="0" lvl="0">
              <a:lnSpc>
                <a:spcPts val="10200"/>
              </a:lnSpc>
              <a:spcBef>
                <a:spcPct val="0"/>
              </a:spcBef>
            </a:pPr>
            <a:r>
              <a:rPr lang="en-US" sz="8500">
                <a:solidFill>
                  <a:srgbClr val="000000"/>
                </a:solidFill>
                <a:latin typeface="Muli"/>
                <a:ea typeface="Muli"/>
                <a:cs typeface="Muli"/>
                <a:sym typeface="Muli"/>
              </a:rPr>
              <a:t>3.</a:t>
            </a:r>
            <a:r>
              <a:rPr lang="en-US" sz="8500">
                <a:solidFill>
                  <a:srgbClr val="000000"/>
                </a:solidFill>
                <a:latin typeface="Muli"/>
                <a:ea typeface="Muli"/>
                <a:cs typeface="Muli"/>
                <a:sym typeface="Muli"/>
              </a:rPr>
              <a:t> Ưu và nhược điểm của Naive Bayes</a:t>
            </a:r>
          </a:p>
        </p:txBody>
      </p:sp>
      <p:grpSp>
        <p:nvGrpSpPr>
          <p:cNvPr name="Group 4" id="4"/>
          <p:cNvGrpSpPr/>
          <p:nvPr/>
        </p:nvGrpSpPr>
        <p:grpSpPr>
          <a:xfrm rot="0">
            <a:off x="13698438" y="8774301"/>
            <a:ext cx="3560862" cy="712599"/>
            <a:chOff x="0" y="0"/>
            <a:chExt cx="4747816" cy="950132"/>
          </a:xfrm>
        </p:grpSpPr>
        <p:sp>
          <p:nvSpPr>
            <p:cNvPr name="AutoShape 5" id="5"/>
            <p:cNvSpPr/>
            <p:nvPr/>
          </p:nvSpPr>
          <p:spPr>
            <a:xfrm rot="0">
              <a:off x="0" y="0"/>
              <a:ext cx="4747816" cy="950132"/>
            </a:xfrm>
            <a:prstGeom prst="rect">
              <a:avLst/>
            </a:prstGeom>
            <a:solidFill>
              <a:srgbClr val="F24300"/>
            </a:solidFill>
          </p:spPr>
        </p:sp>
        <p:sp>
          <p:nvSpPr>
            <p:cNvPr name="TextBox 6" id="6"/>
            <p:cNvSpPr txBox="true"/>
            <p:nvPr/>
          </p:nvSpPr>
          <p:spPr>
            <a:xfrm rot="0">
              <a:off x="331396" y="173654"/>
              <a:ext cx="4222041" cy="583775"/>
            </a:xfrm>
            <a:prstGeom prst="rect">
              <a:avLst/>
            </a:prstGeom>
          </p:spPr>
          <p:txBody>
            <a:bodyPr anchor="t" rtlCol="false" tIns="0" lIns="0" bIns="0" rIns="0">
              <a:spAutoFit/>
            </a:bodyPr>
            <a:lstStyle/>
            <a:p>
              <a:pPr algn="ctr">
                <a:lnSpc>
                  <a:spcPts val="1855"/>
                </a:lnSpc>
                <a:spcBef>
                  <a:spcPct val="0"/>
                </a:spcBef>
              </a:pPr>
              <a:r>
                <a:rPr lang="en-US" b="true" sz="1325" u="none">
                  <a:solidFill>
                    <a:srgbClr val="FFFFFF"/>
                  </a:solidFill>
                  <a:latin typeface="Muli Bold"/>
                  <a:ea typeface="Muli Bold"/>
                  <a:cs typeface="Muli Bold"/>
                  <a:sym typeface="Muli Bold"/>
                </a:rPr>
                <a:t>2. CÁC BƯỚC THỰC HIỆN VỚI NAIVE BAYES</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376890">
            <a:off x="-6648962" y="8226946"/>
            <a:ext cx="11422613" cy="8328123"/>
          </a:xfrm>
          <a:custGeom>
            <a:avLst/>
            <a:gdLst/>
            <a:ahLst/>
            <a:cxnLst/>
            <a:rect r="r" b="b" t="t" l="l"/>
            <a:pathLst>
              <a:path h="8328123" w="11422613">
                <a:moveTo>
                  <a:pt x="0" y="0"/>
                </a:moveTo>
                <a:lnTo>
                  <a:pt x="11422613" y="0"/>
                </a:lnTo>
                <a:lnTo>
                  <a:pt x="11422613" y="8328123"/>
                </a:lnTo>
                <a:lnTo>
                  <a:pt x="0" y="83281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246666" y="9616699"/>
            <a:ext cx="3560862" cy="483999"/>
            <a:chOff x="0" y="0"/>
            <a:chExt cx="4747816" cy="645332"/>
          </a:xfrm>
        </p:grpSpPr>
        <p:sp>
          <p:nvSpPr>
            <p:cNvPr name="AutoShape 4" id="4"/>
            <p:cNvSpPr/>
            <p:nvPr/>
          </p:nvSpPr>
          <p:spPr>
            <a:xfrm rot="0">
              <a:off x="0" y="0"/>
              <a:ext cx="4747816" cy="645332"/>
            </a:xfrm>
            <a:prstGeom prst="rect">
              <a:avLst/>
            </a:prstGeom>
            <a:solidFill>
              <a:srgbClr val="F24300"/>
            </a:solidFill>
          </p:spPr>
        </p:sp>
        <p:sp>
          <p:nvSpPr>
            <p:cNvPr name="TextBox 5" id="5"/>
            <p:cNvSpPr txBox="true"/>
            <p:nvPr/>
          </p:nvSpPr>
          <p:spPr>
            <a:xfrm rot="0">
              <a:off x="331396" y="173654"/>
              <a:ext cx="4222041" cy="278975"/>
            </a:xfrm>
            <a:prstGeom prst="rect">
              <a:avLst/>
            </a:prstGeom>
          </p:spPr>
          <p:txBody>
            <a:bodyPr anchor="t" rtlCol="false" tIns="0" lIns="0" bIns="0" rIns="0">
              <a:spAutoFit/>
            </a:bodyPr>
            <a:lstStyle/>
            <a:p>
              <a:pPr algn="ctr">
                <a:lnSpc>
                  <a:spcPts val="1855"/>
                </a:lnSpc>
                <a:spcBef>
                  <a:spcPct val="0"/>
                </a:spcBef>
              </a:pPr>
              <a:r>
                <a:rPr lang="en-US" b="true" sz="1325" u="none">
                  <a:solidFill>
                    <a:srgbClr val="FFFFFF"/>
                  </a:solidFill>
                  <a:latin typeface="Muli Bold"/>
                  <a:ea typeface="Muli Bold"/>
                  <a:cs typeface="Muli Bold"/>
                  <a:sym typeface="Muli Bold"/>
                </a:rPr>
                <a:t>QUAY LẠI TRANG CHƯƠNG TRÌNH</a:t>
              </a:r>
            </a:p>
          </p:txBody>
        </p:sp>
      </p:grpSp>
      <p:sp>
        <p:nvSpPr>
          <p:cNvPr name="Freeform 6" id="6"/>
          <p:cNvSpPr/>
          <p:nvPr/>
        </p:nvSpPr>
        <p:spPr>
          <a:xfrm flipH="false" flipV="false" rot="0">
            <a:off x="597745" y="1856530"/>
            <a:ext cx="17092509" cy="2713436"/>
          </a:xfrm>
          <a:custGeom>
            <a:avLst/>
            <a:gdLst/>
            <a:ahLst/>
            <a:cxnLst/>
            <a:rect r="r" b="b" t="t" l="l"/>
            <a:pathLst>
              <a:path h="2713436" w="17092509">
                <a:moveTo>
                  <a:pt x="0" y="0"/>
                </a:moveTo>
                <a:lnTo>
                  <a:pt x="17092510" y="0"/>
                </a:lnTo>
                <a:lnTo>
                  <a:pt x="17092510" y="2713436"/>
                </a:lnTo>
                <a:lnTo>
                  <a:pt x="0" y="2713436"/>
                </a:lnTo>
                <a:lnTo>
                  <a:pt x="0" y="0"/>
                </a:lnTo>
                <a:close/>
              </a:path>
            </a:pathLst>
          </a:custGeom>
          <a:blipFill>
            <a:blip r:embed="rId4"/>
            <a:stretch>
              <a:fillRect l="0" t="0" r="0" b="0"/>
            </a:stretch>
          </a:blipFill>
        </p:spPr>
      </p:sp>
      <p:sp>
        <p:nvSpPr>
          <p:cNvPr name="Freeform 7" id="7"/>
          <p:cNvSpPr/>
          <p:nvPr/>
        </p:nvSpPr>
        <p:spPr>
          <a:xfrm flipH="false" flipV="false" rot="0">
            <a:off x="9621500" y="4691234"/>
            <a:ext cx="6405597" cy="4804198"/>
          </a:xfrm>
          <a:custGeom>
            <a:avLst/>
            <a:gdLst/>
            <a:ahLst/>
            <a:cxnLst/>
            <a:rect r="r" b="b" t="t" l="l"/>
            <a:pathLst>
              <a:path h="4804198" w="6405597">
                <a:moveTo>
                  <a:pt x="0" y="0"/>
                </a:moveTo>
                <a:lnTo>
                  <a:pt x="6405597" y="0"/>
                </a:lnTo>
                <a:lnTo>
                  <a:pt x="6405597" y="4804198"/>
                </a:lnTo>
                <a:lnTo>
                  <a:pt x="0" y="4804198"/>
                </a:lnTo>
                <a:lnTo>
                  <a:pt x="0" y="0"/>
                </a:lnTo>
                <a:close/>
              </a:path>
            </a:pathLst>
          </a:custGeom>
          <a:blipFill>
            <a:blip r:embed="rId5"/>
            <a:stretch>
              <a:fillRect l="0" t="0" r="0" b="0"/>
            </a:stretch>
          </a:blipFill>
        </p:spPr>
      </p:sp>
      <p:sp>
        <p:nvSpPr>
          <p:cNvPr name="TextBox 8" id="8"/>
          <p:cNvSpPr txBox="true"/>
          <p:nvPr/>
        </p:nvSpPr>
        <p:spPr>
          <a:xfrm rot="0">
            <a:off x="715019" y="1000125"/>
            <a:ext cx="15988540" cy="1127125"/>
          </a:xfrm>
          <a:prstGeom prst="rect">
            <a:avLst/>
          </a:prstGeom>
        </p:spPr>
        <p:txBody>
          <a:bodyPr anchor="t" rtlCol="false" tIns="0" lIns="0" bIns="0" rIns="0">
            <a:spAutoFit/>
          </a:bodyPr>
          <a:lstStyle/>
          <a:p>
            <a:pPr algn="l">
              <a:lnSpc>
                <a:spcPts val="4550"/>
              </a:lnSpc>
            </a:pPr>
            <a:r>
              <a:rPr lang="en-US" sz="3500">
                <a:solidFill>
                  <a:srgbClr val="000000"/>
                </a:solidFill>
                <a:latin typeface="Muli"/>
                <a:ea typeface="Muli"/>
                <a:cs typeface="Muli"/>
                <a:sym typeface="Muli"/>
              </a:rPr>
              <a:t>Ưu điểm</a:t>
            </a:r>
          </a:p>
          <a:p>
            <a:pPr algn="l">
              <a:lnSpc>
                <a:spcPts val="455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376890">
            <a:off x="-6648962" y="8226946"/>
            <a:ext cx="11422613" cy="8328123"/>
          </a:xfrm>
          <a:custGeom>
            <a:avLst/>
            <a:gdLst/>
            <a:ahLst/>
            <a:cxnLst/>
            <a:rect r="r" b="b" t="t" l="l"/>
            <a:pathLst>
              <a:path h="8328123" w="11422613">
                <a:moveTo>
                  <a:pt x="0" y="0"/>
                </a:moveTo>
                <a:lnTo>
                  <a:pt x="11422613" y="0"/>
                </a:lnTo>
                <a:lnTo>
                  <a:pt x="11422613" y="8328123"/>
                </a:lnTo>
                <a:lnTo>
                  <a:pt x="0" y="83281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246666" y="9616699"/>
            <a:ext cx="3560862" cy="483999"/>
            <a:chOff x="0" y="0"/>
            <a:chExt cx="4747816" cy="645332"/>
          </a:xfrm>
        </p:grpSpPr>
        <p:sp>
          <p:nvSpPr>
            <p:cNvPr name="AutoShape 4" id="4"/>
            <p:cNvSpPr/>
            <p:nvPr/>
          </p:nvSpPr>
          <p:spPr>
            <a:xfrm rot="0">
              <a:off x="0" y="0"/>
              <a:ext cx="4747816" cy="645332"/>
            </a:xfrm>
            <a:prstGeom prst="rect">
              <a:avLst/>
            </a:prstGeom>
            <a:solidFill>
              <a:srgbClr val="F24300"/>
            </a:solidFill>
          </p:spPr>
        </p:sp>
        <p:sp>
          <p:nvSpPr>
            <p:cNvPr name="TextBox 5" id="5"/>
            <p:cNvSpPr txBox="true"/>
            <p:nvPr/>
          </p:nvSpPr>
          <p:spPr>
            <a:xfrm rot="0">
              <a:off x="331396" y="173654"/>
              <a:ext cx="4222041" cy="278975"/>
            </a:xfrm>
            <a:prstGeom prst="rect">
              <a:avLst/>
            </a:prstGeom>
          </p:spPr>
          <p:txBody>
            <a:bodyPr anchor="t" rtlCol="false" tIns="0" lIns="0" bIns="0" rIns="0">
              <a:spAutoFit/>
            </a:bodyPr>
            <a:lstStyle/>
            <a:p>
              <a:pPr algn="ctr">
                <a:lnSpc>
                  <a:spcPts val="1855"/>
                </a:lnSpc>
                <a:spcBef>
                  <a:spcPct val="0"/>
                </a:spcBef>
              </a:pPr>
              <a:r>
                <a:rPr lang="en-US" b="true" sz="1325" u="none">
                  <a:solidFill>
                    <a:srgbClr val="FFFFFF"/>
                  </a:solidFill>
                  <a:latin typeface="Muli Bold"/>
                  <a:ea typeface="Muli Bold"/>
                  <a:cs typeface="Muli Bold"/>
                  <a:sym typeface="Muli Bold"/>
                </a:rPr>
                <a:t>QUAY LẠI TRANG CHƯƠNG TRÌNH</a:t>
              </a:r>
            </a:p>
          </p:txBody>
        </p:sp>
      </p:grpSp>
      <p:sp>
        <p:nvSpPr>
          <p:cNvPr name="Freeform 6" id="6"/>
          <p:cNvSpPr/>
          <p:nvPr/>
        </p:nvSpPr>
        <p:spPr>
          <a:xfrm flipH="false" flipV="false" rot="0">
            <a:off x="597745" y="1856530"/>
            <a:ext cx="17092509" cy="2713436"/>
          </a:xfrm>
          <a:custGeom>
            <a:avLst/>
            <a:gdLst/>
            <a:ahLst/>
            <a:cxnLst/>
            <a:rect r="r" b="b" t="t" l="l"/>
            <a:pathLst>
              <a:path h="2713436" w="17092509">
                <a:moveTo>
                  <a:pt x="0" y="0"/>
                </a:moveTo>
                <a:lnTo>
                  <a:pt x="17092510" y="0"/>
                </a:lnTo>
                <a:lnTo>
                  <a:pt x="17092510" y="2713436"/>
                </a:lnTo>
                <a:lnTo>
                  <a:pt x="0" y="2713436"/>
                </a:lnTo>
                <a:lnTo>
                  <a:pt x="0" y="0"/>
                </a:lnTo>
                <a:close/>
              </a:path>
            </a:pathLst>
          </a:custGeom>
          <a:blipFill>
            <a:blip r:embed="rId4"/>
            <a:stretch>
              <a:fillRect l="0" t="0" r="0" b="0"/>
            </a:stretch>
          </a:blipFill>
        </p:spPr>
      </p:sp>
      <p:sp>
        <p:nvSpPr>
          <p:cNvPr name="Freeform 7" id="7"/>
          <p:cNvSpPr/>
          <p:nvPr/>
        </p:nvSpPr>
        <p:spPr>
          <a:xfrm flipH="false" flipV="false" rot="0">
            <a:off x="10943111" y="5518732"/>
            <a:ext cx="3590844" cy="4097968"/>
          </a:xfrm>
          <a:custGeom>
            <a:avLst/>
            <a:gdLst/>
            <a:ahLst/>
            <a:cxnLst/>
            <a:rect r="r" b="b" t="t" l="l"/>
            <a:pathLst>
              <a:path h="4097968" w="3590844">
                <a:moveTo>
                  <a:pt x="0" y="0"/>
                </a:moveTo>
                <a:lnTo>
                  <a:pt x="3590845" y="0"/>
                </a:lnTo>
                <a:lnTo>
                  <a:pt x="3590845" y="4097967"/>
                </a:lnTo>
                <a:lnTo>
                  <a:pt x="0" y="4097967"/>
                </a:lnTo>
                <a:lnTo>
                  <a:pt x="0" y="0"/>
                </a:lnTo>
                <a:close/>
              </a:path>
            </a:pathLst>
          </a:custGeom>
          <a:blipFill>
            <a:blip r:embed="rId5"/>
            <a:stretch>
              <a:fillRect l="0" t="0" r="0" b="0"/>
            </a:stretch>
          </a:blipFill>
        </p:spPr>
      </p:sp>
      <p:sp>
        <p:nvSpPr>
          <p:cNvPr name="Freeform 8" id="8"/>
          <p:cNvSpPr/>
          <p:nvPr/>
        </p:nvSpPr>
        <p:spPr>
          <a:xfrm flipH="false" flipV="false" rot="0">
            <a:off x="597745" y="1734116"/>
            <a:ext cx="17092509" cy="3183480"/>
          </a:xfrm>
          <a:custGeom>
            <a:avLst/>
            <a:gdLst/>
            <a:ahLst/>
            <a:cxnLst/>
            <a:rect r="r" b="b" t="t" l="l"/>
            <a:pathLst>
              <a:path h="3183480" w="17092509">
                <a:moveTo>
                  <a:pt x="0" y="0"/>
                </a:moveTo>
                <a:lnTo>
                  <a:pt x="17092510" y="0"/>
                </a:lnTo>
                <a:lnTo>
                  <a:pt x="17092510" y="3183480"/>
                </a:lnTo>
                <a:lnTo>
                  <a:pt x="0" y="3183480"/>
                </a:lnTo>
                <a:lnTo>
                  <a:pt x="0" y="0"/>
                </a:lnTo>
                <a:close/>
              </a:path>
            </a:pathLst>
          </a:custGeom>
          <a:blipFill>
            <a:blip r:embed="rId6"/>
            <a:stretch>
              <a:fillRect l="0" t="0" r="0" b="0"/>
            </a:stretch>
          </a:blipFill>
        </p:spPr>
      </p:sp>
      <p:sp>
        <p:nvSpPr>
          <p:cNvPr name="TextBox 9" id="9"/>
          <p:cNvSpPr txBox="true"/>
          <p:nvPr/>
        </p:nvSpPr>
        <p:spPr>
          <a:xfrm rot="0">
            <a:off x="715019" y="1000125"/>
            <a:ext cx="15988540" cy="555625"/>
          </a:xfrm>
          <a:prstGeom prst="rect">
            <a:avLst/>
          </a:prstGeom>
        </p:spPr>
        <p:txBody>
          <a:bodyPr anchor="t" rtlCol="false" tIns="0" lIns="0" bIns="0" rIns="0">
            <a:spAutoFit/>
          </a:bodyPr>
          <a:lstStyle/>
          <a:p>
            <a:pPr algn="l">
              <a:lnSpc>
                <a:spcPts val="4550"/>
              </a:lnSpc>
            </a:pPr>
            <a:r>
              <a:rPr lang="en-US" sz="3500">
                <a:solidFill>
                  <a:srgbClr val="000000"/>
                </a:solidFill>
                <a:latin typeface="Muli"/>
                <a:ea typeface="Muli"/>
                <a:cs typeface="Muli"/>
                <a:sym typeface="Muli"/>
              </a:rPr>
              <a:t>Nhược điểm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7962901" cy="10287000"/>
          </a:xfrm>
          <a:prstGeom prst="rect">
            <a:avLst/>
          </a:prstGeom>
          <a:solidFill>
            <a:srgbClr val="F4F4F4"/>
          </a:solidFill>
        </p:spPr>
      </p:sp>
      <p:sp>
        <p:nvSpPr>
          <p:cNvPr name="TextBox 3" id="3"/>
          <p:cNvSpPr txBox="true"/>
          <p:nvPr/>
        </p:nvSpPr>
        <p:spPr>
          <a:xfrm rot="0">
            <a:off x="1855796" y="1185862"/>
            <a:ext cx="2689779" cy="314325"/>
          </a:xfrm>
          <a:prstGeom prst="rect">
            <a:avLst/>
          </a:prstGeom>
        </p:spPr>
        <p:txBody>
          <a:bodyPr anchor="t" rtlCol="false" tIns="0" lIns="0" bIns="0" rIns="0">
            <a:spAutoFit/>
          </a:bodyPr>
          <a:lstStyle/>
          <a:p>
            <a:pPr algn="l" marL="0" indent="0" lvl="0">
              <a:lnSpc>
                <a:spcPts val="2520"/>
              </a:lnSpc>
              <a:spcBef>
                <a:spcPct val="0"/>
              </a:spcBef>
            </a:pPr>
          </a:p>
        </p:txBody>
      </p:sp>
      <p:grpSp>
        <p:nvGrpSpPr>
          <p:cNvPr name="Group 4" id="4"/>
          <p:cNvGrpSpPr/>
          <p:nvPr/>
        </p:nvGrpSpPr>
        <p:grpSpPr>
          <a:xfrm rot="0">
            <a:off x="984714" y="8749417"/>
            <a:ext cx="3560862" cy="483999"/>
            <a:chOff x="0" y="0"/>
            <a:chExt cx="4747816" cy="645332"/>
          </a:xfrm>
        </p:grpSpPr>
        <p:sp>
          <p:nvSpPr>
            <p:cNvPr name="AutoShape 5" id="5"/>
            <p:cNvSpPr/>
            <p:nvPr/>
          </p:nvSpPr>
          <p:spPr>
            <a:xfrm rot="0">
              <a:off x="0" y="0"/>
              <a:ext cx="4747816" cy="645332"/>
            </a:xfrm>
            <a:prstGeom prst="rect">
              <a:avLst/>
            </a:prstGeom>
            <a:solidFill>
              <a:srgbClr val="F24300"/>
            </a:solidFill>
          </p:spPr>
        </p:sp>
        <p:sp>
          <p:nvSpPr>
            <p:cNvPr name="TextBox 6" id="6"/>
            <p:cNvSpPr txBox="true"/>
            <p:nvPr/>
          </p:nvSpPr>
          <p:spPr>
            <a:xfrm rot="0">
              <a:off x="331396" y="173654"/>
              <a:ext cx="4222041" cy="278975"/>
            </a:xfrm>
            <a:prstGeom prst="rect">
              <a:avLst/>
            </a:prstGeom>
          </p:spPr>
          <p:txBody>
            <a:bodyPr anchor="t" rtlCol="false" tIns="0" lIns="0" bIns="0" rIns="0">
              <a:spAutoFit/>
            </a:bodyPr>
            <a:lstStyle/>
            <a:p>
              <a:pPr algn="ctr">
                <a:lnSpc>
                  <a:spcPts val="1855"/>
                </a:lnSpc>
                <a:spcBef>
                  <a:spcPct val="0"/>
                </a:spcBef>
              </a:pPr>
              <a:r>
                <a:rPr lang="en-US" b="true" sz="1325" u="none">
                  <a:solidFill>
                    <a:srgbClr val="FFFFFF"/>
                  </a:solidFill>
                  <a:latin typeface="Muli Bold"/>
                  <a:ea typeface="Muli Bold"/>
                  <a:cs typeface="Muli Bold"/>
                  <a:sym typeface="Muli Bold"/>
                </a:rPr>
                <a:t>NAIVE BAYES</a:t>
              </a:r>
            </a:p>
          </p:txBody>
        </p:sp>
      </p:grpSp>
      <p:grpSp>
        <p:nvGrpSpPr>
          <p:cNvPr name="Group 7" id="7"/>
          <p:cNvGrpSpPr/>
          <p:nvPr/>
        </p:nvGrpSpPr>
        <p:grpSpPr>
          <a:xfrm rot="0">
            <a:off x="1028700" y="1127332"/>
            <a:ext cx="3516876" cy="431386"/>
            <a:chOff x="0" y="0"/>
            <a:chExt cx="4689168" cy="575182"/>
          </a:xfrm>
        </p:grpSpPr>
        <p:sp>
          <p:nvSpPr>
            <p:cNvPr name="Freeform 8" id="8"/>
            <p:cNvSpPr/>
            <p:nvPr/>
          </p:nvSpPr>
          <p:spPr>
            <a:xfrm flipH="false" flipV="false" rot="0">
              <a:off x="0" y="0"/>
              <a:ext cx="564724" cy="575182"/>
            </a:xfrm>
            <a:custGeom>
              <a:avLst/>
              <a:gdLst/>
              <a:ahLst/>
              <a:cxnLst/>
              <a:rect r="r" b="b" t="t" l="l"/>
              <a:pathLst>
                <a:path h="575182" w="564724">
                  <a:moveTo>
                    <a:pt x="0" y="0"/>
                  </a:moveTo>
                  <a:lnTo>
                    <a:pt x="564724" y="0"/>
                  </a:lnTo>
                  <a:lnTo>
                    <a:pt x="564724" y="575182"/>
                  </a:lnTo>
                  <a:lnTo>
                    <a:pt x="0" y="575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102795" y="78041"/>
              <a:ext cx="3586372" cy="419100"/>
            </a:xfrm>
            <a:prstGeom prst="rect">
              <a:avLst/>
            </a:prstGeom>
          </p:spPr>
          <p:txBody>
            <a:bodyPr anchor="t" rtlCol="false" tIns="0" lIns="0" bIns="0" rIns="0">
              <a:spAutoFit/>
            </a:bodyPr>
            <a:lstStyle/>
            <a:p>
              <a:pPr algn="l" marL="0" indent="0" lvl="0">
                <a:lnSpc>
                  <a:spcPts val="2520"/>
                </a:lnSpc>
                <a:spcBef>
                  <a:spcPct val="0"/>
                </a:spcBef>
              </a:pPr>
              <a:r>
                <a:rPr lang="en-US" sz="2100">
                  <a:solidFill>
                    <a:srgbClr val="000000"/>
                  </a:solidFill>
                  <a:latin typeface="Muli"/>
                  <a:ea typeface="Muli"/>
                  <a:cs typeface="Muli"/>
                  <a:sym typeface="Muli"/>
                </a:rPr>
                <a:t>Trí Tuệ Nhân Tạo</a:t>
              </a:r>
            </a:p>
          </p:txBody>
        </p:sp>
      </p:grpSp>
      <p:sp>
        <p:nvSpPr>
          <p:cNvPr name="Freeform 10" id="10"/>
          <p:cNvSpPr/>
          <p:nvPr/>
        </p:nvSpPr>
        <p:spPr>
          <a:xfrm flipH="false" flipV="false" rot="0">
            <a:off x="7675783" y="2745123"/>
            <a:ext cx="1208068" cy="1208068"/>
          </a:xfrm>
          <a:custGeom>
            <a:avLst/>
            <a:gdLst/>
            <a:ahLst/>
            <a:cxnLst/>
            <a:rect r="r" b="b" t="t" l="l"/>
            <a:pathLst>
              <a:path h="1208068" w="1208068">
                <a:moveTo>
                  <a:pt x="0" y="0"/>
                </a:moveTo>
                <a:lnTo>
                  <a:pt x="1208068" y="0"/>
                </a:lnTo>
                <a:lnTo>
                  <a:pt x="1208068" y="1208068"/>
                </a:lnTo>
                <a:lnTo>
                  <a:pt x="0" y="12080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7675783" y="3953191"/>
            <a:ext cx="1193217" cy="1193217"/>
          </a:xfrm>
          <a:custGeom>
            <a:avLst/>
            <a:gdLst/>
            <a:ahLst/>
            <a:cxnLst/>
            <a:rect r="r" b="b" t="t" l="l"/>
            <a:pathLst>
              <a:path h="1193217" w="1193217">
                <a:moveTo>
                  <a:pt x="0" y="0"/>
                </a:moveTo>
                <a:lnTo>
                  <a:pt x="1193217" y="0"/>
                </a:lnTo>
                <a:lnTo>
                  <a:pt x="1193217" y="1193217"/>
                </a:lnTo>
                <a:lnTo>
                  <a:pt x="0" y="11932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7695151" y="5380315"/>
            <a:ext cx="1188700" cy="1188700"/>
          </a:xfrm>
          <a:custGeom>
            <a:avLst/>
            <a:gdLst/>
            <a:ahLst/>
            <a:cxnLst/>
            <a:rect r="r" b="b" t="t" l="l"/>
            <a:pathLst>
              <a:path h="1188700" w="1188700">
                <a:moveTo>
                  <a:pt x="0" y="0"/>
                </a:moveTo>
                <a:lnTo>
                  <a:pt x="1188700" y="0"/>
                </a:lnTo>
                <a:lnTo>
                  <a:pt x="1188700" y="1188700"/>
                </a:lnTo>
                <a:lnTo>
                  <a:pt x="0" y="11887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7675783" y="6807140"/>
            <a:ext cx="1185791" cy="1185791"/>
          </a:xfrm>
          <a:custGeom>
            <a:avLst/>
            <a:gdLst/>
            <a:ahLst/>
            <a:cxnLst/>
            <a:rect r="r" b="b" t="t" l="l"/>
            <a:pathLst>
              <a:path h="1185791" w="1185791">
                <a:moveTo>
                  <a:pt x="0" y="0"/>
                </a:moveTo>
                <a:lnTo>
                  <a:pt x="1185791" y="0"/>
                </a:lnTo>
                <a:lnTo>
                  <a:pt x="1185791" y="1185791"/>
                </a:lnTo>
                <a:lnTo>
                  <a:pt x="0" y="118579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4" id="14"/>
          <p:cNvGrpSpPr/>
          <p:nvPr/>
        </p:nvGrpSpPr>
        <p:grpSpPr>
          <a:xfrm rot="0">
            <a:off x="9144000" y="3076651"/>
            <a:ext cx="10104345" cy="4991337"/>
            <a:chOff x="0" y="0"/>
            <a:chExt cx="13472460" cy="6655116"/>
          </a:xfrm>
        </p:grpSpPr>
        <p:sp>
          <p:nvSpPr>
            <p:cNvPr name="TextBox 15" id="15"/>
            <p:cNvSpPr txBox="true"/>
            <p:nvPr/>
          </p:nvSpPr>
          <p:spPr>
            <a:xfrm rot="0">
              <a:off x="0" y="6314829"/>
              <a:ext cx="13472460" cy="340303"/>
            </a:xfrm>
            <a:prstGeom prst="rect">
              <a:avLst/>
            </a:prstGeom>
          </p:spPr>
          <p:txBody>
            <a:bodyPr anchor="t" rtlCol="false" tIns="0" lIns="0" bIns="0" rIns="0">
              <a:spAutoFit/>
            </a:bodyPr>
            <a:lstStyle/>
            <a:p>
              <a:pPr algn="l" marL="0" indent="0" lvl="1">
                <a:lnSpc>
                  <a:spcPts val="2141"/>
                </a:lnSpc>
                <a:spcBef>
                  <a:spcPct val="0"/>
                </a:spcBef>
              </a:pPr>
            </a:p>
          </p:txBody>
        </p:sp>
        <p:sp>
          <p:nvSpPr>
            <p:cNvPr name="TextBox 16" id="16"/>
            <p:cNvSpPr txBox="true"/>
            <p:nvPr/>
          </p:nvSpPr>
          <p:spPr>
            <a:xfrm rot="0">
              <a:off x="0" y="-47677"/>
              <a:ext cx="13472460" cy="6113992"/>
            </a:xfrm>
            <a:prstGeom prst="rect">
              <a:avLst/>
            </a:prstGeom>
          </p:spPr>
          <p:txBody>
            <a:bodyPr anchor="t" rtlCol="false" tIns="0" lIns="0" bIns="0" rIns="0">
              <a:spAutoFit/>
            </a:bodyPr>
            <a:lstStyle/>
            <a:p>
              <a:pPr algn="l">
                <a:lnSpc>
                  <a:spcPts val="5200"/>
                </a:lnSpc>
              </a:pPr>
              <a:r>
                <a:rPr lang="en-US" sz="4000" b="true">
                  <a:solidFill>
                    <a:srgbClr val="000000"/>
                  </a:solidFill>
                  <a:latin typeface="Muli Bold"/>
                  <a:ea typeface="Muli Bold"/>
                  <a:cs typeface="Muli Bold"/>
                  <a:sym typeface="Muli Bold"/>
                </a:rPr>
                <a:t>Giới thiệu về Naive Bayes</a:t>
              </a:r>
            </a:p>
            <a:p>
              <a:pPr algn="l">
                <a:lnSpc>
                  <a:spcPts val="5200"/>
                </a:lnSpc>
              </a:pPr>
            </a:p>
            <a:p>
              <a:pPr algn="l">
                <a:lnSpc>
                  <a:spcPts val="5200"/>
                </a:lnSpc>
              </a:pPr>
              <a:r>
                <a:rPr lang="en-US" sz="4000" b="true">
                  <a:solidFill>
                    <a:srgbClr val="000000"/>
                  </a:solidFill>
                  <a:latin typeface="Muli Bold"/>
                  <a:ea typeface="Muli Bold"/>
                  <a:cs typeface="Muli Bold"/>
                  <a:sym typeface="Muli Bold"/>
                </a:rPr>
                <a:t>Các bước thực hiện với Naive Bayes</a:t>
              </a:r>
            </a:p>
            <a:p>
              <a:pPr algn="l">
                <a:lnSpc>
                  <a:spcPts val="5200"/>
                </a:lnSpc>
              </a:pPr>
            </a:p>
            <a:p>
              <a:pPr algn="l">
                <a:lnSpc>
                  <a:spcPts val="5200"/>
                </a:lnSpc>
              </a:pPr>
              <a:r>
                <a:rPr lang="en-US" sz="4000" b="true">
                  <a:solidFill>
                    <a:srgbClr val="000000"/>
                  </a:solidFill>
                  <a:latin typeface="Muli Bold"/>
                  <a:ea typeface="Muli Bold"/>
                  <a:cs typeface="Muli Bold"/>
                  <a:sym typeface="Muli Bold"/>
                </a:rPr>
                <a:t>Ưu và nhược điểm của Naive Bayes</a:t>
              </a:r>
            </a:p>
            <a:p>
              <a:pPr algn="l">
                <a:lnSpc>
                  <a:spcPts val="5200"/>
                </a:lnSpc>
              </a:pPr>
            </a:p>
            <a:p>
              <a:pPr algn="l">
                <a:lnSpc>
                  <a:spcPts val="5200"/>
                </a:lnSpc>
              </a:pPr>
              <a:r>
                <a:rPr lang="en-US" sz="4000" b="true">
                  <a:solidFill>
                    <a:srgbClr val="000000"/>
                  </a:solidFill>
                  <a:latin typeface="Muli Bold"/>
                  <a:ea typeface="Muli Bold"/>
                  <a:cs typeface="Muli Bold"/>
                  <a:sym typeface="Muli Bold"/>
                </a:rPr>
                <a:t>Triển khai Naive Bayes bằng Python</a:t>
              </a:r>
            </a:p>
          </p:txBody>
        </p:sp>
      </p:grpSp>
      <p:sp>
        <p:nvSpPr>
          <p:cNvPr name="TextBox 17" id="17"/>
          <p:cNvSpPr txBox="true"/>
          <p:nvPr/>
        </p:nvSpPr>
        <p:spPr>
          <a:xfrm rot="0">
            <a:off x="2787138" y="2120432"/>
            <a:ext cx="5116777" cy="1228725"/>
          </a:xfrm>
          <a:prstGeom prst="rect">
            <a:avLst/>
          </a:prstGeom>
        </p:spPr>
        <p:txBody>
          <a:bodyPr anchor="t" rtlCol="false" tIns="0" lIns="0" bIns="0" rIns="0">
            <a:spAutoFit/>
          </a:bodyPr>
          <a:lstStyle/>
          <a:p>
            <a:pPr algn="l" marL="0" indent="0" lvl="0">
              <a:lnSpc>
                <a:spcPts val="9600"/>
              </a:lnSpc>
              <a:spcBef>
                <a:spcPct val="0"/>
              </a:spcBef>
            </a:pPr>
            <a:r>
              <a:rPr lang="en-US" b="true" sz="8000">
                <a:solidFill>
                  <a:srgbClr val="000000"/>
                </a:solidFill>
                <a:latin typeface="Muli Bold"/>
                <a:ea typeface="Muli Bold"/>
                <a:cs typeface="Muli Bold"/>
                <a:sym typeface="Muli Bold"/>
              </a:rPr>
              <a:t>Mục Lục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99680" y="-1470403"/>
            <a:ext cx="14026196" cy="11628992"/>
          </a:xfrm>
          <a:custGeom>
            <a:avLst/>
            <a:gdLst/>
            <a:ahLst/>
            <a:cxnLst/>
            <a:rect r="r" b="b" t="t" l="l"/>
            <a:pathLst>
              <a:path h="11628992" w="14026196">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447608" y="3387251"/>
            <a:ext cx="11392785" cy="2590800"/>
          </a:xfrm>
          <a:prstGeom prst="rect">
            <a:avLst/>
          </a:prstGeom>
        </p:spPr>
        <p:txBody>
          <a:bodyPr anchor="t" rtlCol="false" tIns="0" lIns="0" bIns="0" rIns="0">
            <a:spAutoFit/>
          </a:bodyPr>
          <a:lstStyle/>
          <a:p>
            <a:pPr algn="ctr" marL="0" indent="0" lvl="0">
              <a:lnSpc>
                <a:spcPts val="10200"/>
              </a:lnSpc>
              <a:spcBef>
                <a:spcPct val="0"/>
              </a:spcBef>
            </a:pPr>
            <a:r>
              <a:rPr lang="en-US" sz="8500">
                <a:solidFill>
                  <a:srgbClr val="000000"/>
                </a:solidFill>
                <a:latin typeface="Muli"/>
                <a:ea typeface="Muli"/>
                <a:cs typeface="Muli"/>
                <a:sym typeface="Muli"/>
              </a:rPr>
              <a:t>4. Triển khai Naive Bayes bằng Python</a:t>
            </a:r>
          </a:p>
        </p:txBody>
      </p:sp>
      <p:grpSp>
        <p:nvGrpSpPr>
          <p:cNvPr name="Group 4" id="4"/>
          <p:cNvGrpSpPr/>
          <p:nvPr/>
        </p:nvGrpSpPr>
        <p:grpSpPr>
          <a:xfrm rot="0">
            <a:off x="13698438" y="8774301"/>
            <a:ext cx="3560862" cy="712599"/>
            <a:chOff x="0" y="0"/>
            <a:chExt cx="4747816" cy="950132"/>
          </a:xfrm>
        </p:grpSpPr>
        <p:sp>
          <p:nvSpPr>
            <p:cNvPr name="AutoShape 5" id="5"/>
            <p:cNvSpPr/>
            <p:nvPr/>
          </p:nvSpPr>
          <p:spPr>
            <a:xfrm rot="0">
              <a:off x="0" y="0"/>
              <a:ext cx="4747816" cy="950132"/>
            </a:xfrm>
            <a:prstGeom prst="rect">
              <a:avLst/>
            </a:prstGeom>
            <a:solidFill>
              <a:srgbClr val="F24300"/>
            </a:solidFill>
          </p:spPr>
        </p:sp>
        <p:sp>
          <p:nvSpPr>
            <p:cNvPr name="TextBox 6" id="6"/>
            <p:cNvSpPr txBox="true"/>
            <p:nvPr/>
          </p:nvSpPr>
          <p:spPr>
            <a:xfrm rot="0">
              <a:off x="331396" y="173654"/>
              <a:ext cx="4222041" cy="583775"/>
            </a:xfrm>
            <a:prstGeom prst="rect">
              <a:avLst/>
            </a:prstGeom>
          </p:spPr>
          <p:txBody>
            <a:bodyPr anchor="t" rtlCol="false" tIns="0" lIns="0" bIns="0" rIns="0">
              <a:spAutoFit/>
            </a:bodyPr>
            <a:lstStyle/>
            <a:p>
              <a:pPr algn="ctr">
                <a:lnSpc>
                  <a:spcPts val="1855"/>
                </a:lnSpc>
                <a:spcBef>
                  <a:spcPct val="0"/>
                </a:spcBef>
              </a:pPr>
              <a:r>
                <a:rPr lang="en-US" b="true" sz="1325" u="none">
                  <a:solidFill>
                    <a:srgbClr val="FFFFFF"/>
                  </a:solidFill>
                  <a:latin typeface="Muli Bold"/>
                  <a:ea typeface="Muli Bold"/>
                  <a:cs typeface="Muli Bold"/>
                  <a:sym typeface="Muli Bold"/>
                </a:rPr>
                <a:t>2. CÁC BƯỚC THỰC HIỆN VỚI NAIVE BAYES</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86135" y="-1341992"/>
            <a:ext cx="14026196" cy="11628992"/>
          </a:xfrm>
          <a:custGeom>
            <a:avLst/>
            <a:gdLst/>
            <a:ahLst/>
            <a:cxnLst/>
            <a:rect r="r" b="b" t="t" l="l"/>
            <a:pathLst>
              <a:path h="11628992" w="14026196">
                <a:moveTo>
                  <a:pt x="0" y="0"/>
                </a:moveTo>
                <a:lnTo>
                  <a:pt x="14026197" y="0"/>
                </a:lnTo>
                <a:lnTo>
                  <a:pt x="14026197"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584894" y="8902712"/>
            <a:ext cx="3560862" cy="712599"/>
            <a:chOff x="0" y="0"/>
            <a:chExt cx="4747816" cy="950132"/>
          </a:xfrm>
        </p:grpSpPr>
        <p:sp>
          <p:nvSpPr>
            <p:cNvPr name="AutoShape 4" id="4"/>
            <p:cNvSpPr/>
            <p:nvPr/>
          </p:nvSpPr>
          <p:spPr>
            <a:xfrm rot="0">
              <a:off x="0" y="0"/>
              <a:ext cx="4747816" cy="950132"/>
            </a:xfrm>
            <a:prstGeom prst="rect">
              <a:avLst/>
            </a:prstGeom>
            <a:solidFill>
              <a:srgbClr val="F24300"/>
            </a:solidFill>
          </p:spPr>
        </p:sp>
        <p:sp>
          <p:nvSpPr>
            <p:cNvPr name="TextBox 5" id="5"/>
            <p:cNvSpPr txBox="true"/>
            <p:nvPr/>
          </p:nvSpPr>
          <p:spPr>
            <a:xfrm rot="0">
              <a:off x="331396" y="173654"/>
              <a:ext cx="4222041" cy="583775"/>
            </a:xfrm>
            <a:prstGeom prst="rect">
              <a:avLst/>
            </a:prstGeom>
          </p:spPr>
          <p:txBody>
            <a:bodyPr anchor="t" rtlCol="false" tIns="0" lIns="0" bIns="0" rIns="0">
              <a:spAutoFit/>
            </a:bodyPr>
            <a:lstStyle/>
            <a:p>
              <a:pPr algn="ctr">
                <a:lnSpc>
                  <a:spcPts val="1855"/>
                </a:lnSpc>
                <a:spcBef>
                  <a:spcPct val="0"/>
                </a:spcBef>
              </a:pPr>
              <a:r>
                <a:rPr lang="en-US" b="true" sz="1325" u="none">
                  <a:solidFill>
                    <a:srgbClr val="FFFFFF"/>
                  </a:solidFill>
                  <a:latin typeface="Muli Bold"/>
                  <a:ea typeface="Muli Bold"/>
                  <a:cs typeface="Muli Bold"/>
                  <a:sym typeface="Muli Bold"/>
                </a:rPr>
                <a:t>2. CÁC BƯỚC THỰC HIỆN VỚI NAIVE BAYES</a:t>
              </a:r>
            </a:p>
          </p:txBody>
        </p:sp>
      </p:grpSp>
      <p:sp>
        <p:nvSpPr>
          <p:cNvPr name="Freeform 6" id="6"/>
          <p:cNvSpPr/>
          <p:nvPr/>
        </p:nvSpPr>
        <p:spPr>
          <a:xfrm flipH="false" flipV="false" rot="0">
            <a:off x="788769" y="612550"/>
            <a:ext cx="16710463" cy="9002762"/>
          </a:xfrm>
          <a:custGeom>
            <a:avLst/>
            <a:gdLst/>
            <a:ahLst/>
            <a:cxnLst/>
            <a:rect r="r" b="b" t="t" l="l"/>
            <a:pathLst>
              <a:path h="9002762" w="16710463">
                <a:moveTo>
                  <a:pt x="0" y="0"/>
                </a:moveTo>
                <a:lnTo>
                  <a:pt x="16710462" y="0"/>
                </a:lnTo>
                <a:lnTo>
                  <a:pt x="16710462" y="9002761"/>
                </a:lnTo>
                <a:lnTo>
                  <a:pt x="0" y="9002761"/>
                </a:lnTo>
                <a:lnTo>
                  <a:pt x="0" y="0"/>
                </a:lnTo>
                <a:close/>
              </a:path>
            </a:pathLst>
          </a:custGeom>
          <a:blipFill>
            <a:blip r:embed="rId4"/>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489357"/>
            <a:ext cx="18288000" cy="13265713"/>
          </a:xfrm>
          <a:custGeom>
            <a:avLst/>
            <a:gdLst/>
            <a:ahLst/>
            <a:cxnLst/>
            <a:rect r="r" b="b" t="t" l="l"/>
            <a:pathLst>
              <a:path h="13265713" w="18288000">
                <a:moveTo>
                  <a:pt x="0" y="0"/>
                </a:moveTo>
                <a:lnTo>
                  <a:pt x="18288000" y="0"/>
                </a:lnTo>
                <a:lnTo>
                  <a:pt x="18288000" y="13265714"/>
                </a:lnTo>
                <a:lnTo>
                  <a:pt x="0" y="13265714"/>
                </a:lnTo>
                <a:lnTo>
                  <a:pt x="0" y="0"/>
                </a:lnTo>
                <a:close/>
              </a:path>
            </a:pathLst>
          </a:custGeom>
          <a:blipFill>
            <a:blip r:embed="rId2"/>
            <a:stretch>
              <a:fillRect l="0" t="-3592" r="0" b="-3592"/>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08844" y="-1341992"/>
            <a:ext cx="14026196" cy="11628992"/>
          </a:xfrm>
          <a:custGeom>
            <a:avLst/>
            <a:gdLst/>
            <a:ahLst/>
            <a:cxnLst/>
            <a:rect r="r" b="b" t="t" l="l"/>
            <a:pathLst>
              <a:path h="11628992" w="14026196">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510660" y="4006475"/>
            <a:ext cx="13811692" cy="1295400"/>
          </a:xfrm>
          <a:prstGeom prst="rect">
            <a:avLst/>
          </a:prstGeom>
        </p:spPr>
        <p:txBody>
          <a:bodyPr anchor="t" rtlCol="false" tIns="0" lIns="0" bIns="0" rIns="0">
            <a:spAutoFit/>
          </a:bodyPr>
          <a:lstStyle/>
          <a:p>
            <a:pPr algn="just" marL="0" indent="0" lvl="0">
              <a:lnSpc>
                <a:spcPts val="10200"/>
              </a:lnSpc>
              <a:spcBef>
                <a:spcPct val="0"/>
              </a:spcBef>
            </a:pPr>
            <a:r>
              <a:rPr lang="en-US" sz="8500">
                <a:solidFill>
                  <a:srgbClr val="000000"/>
                </a:solidFill>
                <a:latin typeface="Muli"/>
                <a:ea typeface="Muli"/>
                <a:cs typeface="Muli"/>
                <a:sym typeface="Muli"/>
              </a:rPr>
              <a:t>1. Giới thiệu về Naive Bayes</a:t>
            </a:r>
          </a:p>
        </p:txBody>
      </p:sp>
      <p:grpSp>
        <p:nvGrpSpPr>
          <p:cNvPr name="Group 4" id="4"/>
          <p:cNvGrpSpPr/>
          <p:nvPr/>
        </p:nvGrpSpPr>
        <p:grpSpPr>
          <a:xfrm rot="0">
            <a:off x="13698438" y="8774301"/>
            <a:ext cx="3560862" cy="483999"/>
            <a:chOff x="0" y="0"/>
            <a:chExt cx="4747816" cy="645332"/>
          </a:xfrm>
        </p:grpSpPr>
        <p:sp>
          <p:nvSpPr>
            <p:cNvPr name="AutoShape 5" id="5"/>
            <p:cNvSpPr/>
            <p:nvPr/>
          </p:nvSpPr>
          <p:spPr>
            <a:xfrm rot="0">
              <a:off x="0" y="0"/>
              <a:ext cx="4747816" cy="645332"/>
            </a:xfrm>
            <a:prstGeom prst="rect">
              <a:avLst/>
            </a:prstGeom>
            <a:solidFill>
              <a:srgbClr val="F24300"/>
            </a:solidFill>
          </p:spPr>
        </p:sp>
        <p:sp>
          <p:nvSpPr>
            <p:cNvPr name="TextBox 6" id="6"/>
            <p:cNvSpPr txBox="true"/>
            <p:nvPr/>
          </p:nvSpPr>
          <p:spPr>
            <a:xfrm rot="0">
              <a:off x="331396" y="173654"/>
              <a:ext cx="4222041" cy="278975"/>
            </a:xfrm>
            <a:prstGeom prst="rect">
              <a:avLst/>
            </a:prstGeom>
          </p:spPr>
          <p:txBody>
            <a:bodyPr anchor="t" rtlCol="false" tIns="0" lIns="0" bIns="0" rIns="0">
              <a:spAutoFit/>
            </a:bodyPr>
            <a:lstStyle/>
            <a:p>
              <a:pPr algn="ctr">
                <a:lnSpc>
                  <a:spcPts val="1855"/>
                </a:lnSpc>
                <a:spcBef>
                  <a:spcPct val="0"/>
                </a:spcBef>
              </a:pPr>
              <a:r>
                <a:rPr lang="en-US" b="true" sz="1325" u="none">
                  <a:solidFill>
                    <a:srgbClr val="FFFFFF"/>
                  </a:solidFill>
                  <a:latin typeface="Muli Bold"/>
                  <a:ea typeface="Muli Bold"/>
                  <a:cs typeface="Muli Bold"/>
                  <a:sym typeface="Muli Bold"/>
                </a:rPr>
                <a:t>NAIVE BAYES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2787138" y="6885726"/>
            <a:ext cx="16260828" cy="10022583"/>
          </a:xfrm>
          <a:custGeom>
            <a:avLst/>
            <a:gdLst/>
            <a:ahLst/>
            <a:cxnLst/>
            <a:rect r="r" b="b" t="t" l="l"/>
            <a:pathLst>
              <a:path h="10022583" w="16260828">
                <a:moveTo>
                  <a:pt x="16260827" y="0"/>
                </a:moveTo>
                <a:lnTo>
                  <a:pt x="0" y="0"/>
                </a:lnTo>
                <a:lnTo>
                  <a:pt x="0" y="10022583"/>
                </a:lnTo>
                <a:lnTo>
                  <a:pt x="16260827" y="10022583"/>
                </a:lnTo>
                <a:lnTo>
                  <a:pt x="162608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698438" y="1028700"/>
            <a:ext cx="3560862" cy="483999"/>
            <a:chOff x="0" y="0"/>
            <a:chExt cx="4747816" cy="645332"/>
          </a:xfrm>
        </p:grpSpPr>
        <p:sp>
          <p:nvSpPr>
            <p:cNvPr name="AutoShape 4" id="4"/>
            <p:cNvSpPr/>
            <p:nvPr/>
          </p:nvSpPr>
          <p:spPr>
            <a:xfrm rot="0">
              <a:off x="0" y="0"/>
              <a:ext cx="4747816" cy="645332"/>
            </a:xfrm>
            <a:prstGeom prst="rect">
              <a:avLst/>
            </a:prstGeom>
            <a:solidFill>
              <a:srgbClr val="F24300"/>
            </a:solidFill>
          </p:spPr>
        </p:sp>
        <p:sp>
          <p:nvSpPr>
            <p:cNvPr name="TextBox 5" id="5"/>
            <p:cNvSpPr txBox="true"/>
            <p:nvPr/>
          </p:nvSpPr>
          <p:spPr>
            <a:xfrm rot="0">
              <a:off x="331396" y="173654"/>
              <a:ext cx="4222041" cy="278975"/>
            </a:xfrm>
            <a:prstGeom prst="rect">
              <a:avLst/>
            </a:prstGeom>
          </p:spPr>
          <p:txBody>
            <a:bodyPr anchor="t" rtlCol="false" tIns="0" lIns="0" bIns="0" rIns="0">
              <a:spAutoFit/>
            </a:bodyPr>
            <a:lstStyle/>
            <a:p>
              <a:pPr algn="ctr">
                <a:lnSpc>
                  <a:spcPts val="1855"/>
                </a:lnSpc>
                <a:spcBef>
                  <a:spcPct val="0"/>
                </a:spcBef>
              </a:pPr>
              <a:r>
                <a:rPr lang="en-US" b="true" sz="1325" u="none">
                  <a:solidFill>
                    <a:srgbClr val="FFFFFF"/>
                  </a:solidFill>
                  <a:latin typeface="Muli Bold"/>
                  <a:ea typeface="Muli Bold"/>
                  <a:cs typeface="Muli Bold"/>
                  <a:sym typeface="Muli Bold"/>
                </a:rPr>
                <a:t>1. GIỚI THIỆU VỀ NAIVE BAYES</a:t>
              </a:r>
            </a:p>
          </p:txBody>
        </p:sp>
      </p:grpSp>
      <p:sp>
        <p:nvSpPr>
          <p:cNvPr name="TextBox 6" id="6"/>
          <p:cNvSpPr txBox="true"/>
          <p:nvPr/>
        </p:nvSpPr>
        <p:spPr>
          <a:xfrm rot="0">
            <a:off x="1164953" y="2147984"/>
            <a:ext cx="5116777" cy="1228725"/>
          </a:xfrm>
          <a:prstGeom prst="rect">
            <a:avLst/>
          </a:prstGeom>
        </p:spPr>
        <p:txBody>
          <a:bodyPr anchor="t" rtlCol="false" tIns="0" lIns="0" bIns="0" rIns="0">
            <a:spAutoFit/>
          </a:bodyPr>
          <a:lstStyle/>
          <a:p>
            <a:pPr algn="l" marL="0" indent="0" lvl="0">
              <a:lnSpc>
                <a:spcPts val="9600"/>
              </a:lnSpc>
              <a:spcBef>
                <a:spcPct val="0"/>
              </a:spcBef>
            </a:pPr>
            <a:r>
              <a:rPr lang="en-US" b="true" sz="8000">
                <a:solidFill>
                  <a:srgbClr val="000000"/>
                </a:solidFill>
                <a:latin typeface="Muli Semi-Bold"/>
                <a:ea typeface="Muli Semi-Bold"/>
                <a:cs typeface="Muli Semi-Bold"/>
                <a:sym typeface="Muli Semi-Bold"/>
              </a:rPr>
              <a:t>Giới thiệu</a:t>
            </a:r>
          </a:p>
        </p:txBody>
      </p:sp>
      <p:grpSp>
        <p:nvGrpSpPr>
          <p:cNvPr name="Group 7" id="7"/>
          <p:cNvGrpSpPr/>
          <p:nvPr/>
        </p:nvGrpSpPr>
        <p:grpSpPr>
          <a:xfrm rot="0">
            <a:off x="1028700" y="1127332"/>
            <a:ext cx="3516876" cy="431386"/>
            <a:chOff x="0" y="0"/>
            <a:chExt cx="4689168" cy="575182"/>
          </a:xfrm>
        </p:grpSpPr>
        <p:sp>
          <p:nvSpPr>
            <p:cNvPr name="Freeform 8" id="8"/>
            <p:cNvSpPr/>
            <p:nvPr/>
          </p:nvSpPr>
          <p:spPr>
            <a:xfrm flipH="false" flipV="false" rot="0">
              <a:off x="0" y="0"/>
              <a:ext cx="564724" cy="575182"/>
            </a:xfrm>
            <a:custGeom>
              <a:avLst/>
              <a:gdLst/>
              <a:ahLst/>
              <a:cxnLst/>
              <a:rect r="r" b="b" t="t" l="l"/>
              <a:pathLst>
                <a:path h="575182" w="564724">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102795" y="78041"/>
              <a:ext cx="3586372" cy="419100"/>
            </a:xfrm>
            <a:prstGeom prst="rect">
              <a:avLst/>
            </a:prstGeom>
          </p:spPr>
          <p:txBody>
            <a:bodyPr anchor="t" rtlCol="false" tIns="0" lIns="0" bIns="0" rIns="0">
              <a:spAutoFit/>
            </a:bodyPr>
            <a:lstStyle/>
            <a:p>
              <a:pPr algn="l" marL="0" indent="0" lvl="0">
                <a:lnSpc>
                  <a:spcPts val="2520"/>
                </a:lnSpc>
                <a:spcBef>
                  <a:spcPct val="0"/>
                </a:spcBef>
              </a:pPr>
              <a:r>
                <a:rPr lang="en-US" sz="2100">
                  <a:solidFill>
                    <a:srgbClr val="000000"/>
                  </a:solidFill>
                  <a:latin typeface="Muli"/>
                  <a:ea typeface="Muli"/>
                  <a:cs typeface="Muli"/>
                  <a:sym typeface="Muli"/>
                </a:rPr>
                <a:t>Trí Tuệ Nhân Tạo</a:t>
              </a:r>
            </a:p>
          </p:txBody>
        </p:sp>
      </p:grpSp>
      <p:sp>
        <p:nvSpPr>
          <p:cNvPr name="TextBox 10" id="10"/>
          <p:cNvSpPr txBox="true"/>
          <p:nvPr/>
        </p:nvSpPr>
        <p:spPr>
          <a:xfrm rot="0">
            <a:off x="6626489" y="1990918"/>
            <a:ext cx="10973444" cy="4169234"/>
          </a:xfrm>
          <a:prstGeom prst="rect">
            <a:avLst/>
          </a:prstGeom>
        </p:spPr>
        <p:txBody>
          <a:bodyPr anchor="t" rtlCol="false" tIns="0" lIns="0" bIns="0" rIns="0">
            <a:spAutoFit/>
          </a:bodyPr>
          <a:lstStyle/>
          <a:p>
            <a:pPr algn="just">
              <a:lnSpc>
                <a:spcPts val="4178"/>
              </a:lnSpc>
            </a:pPr>
            <a:r>
              <a:rPr lang="en-US" sz="3213">
                <a:solidFill>
                  <a:srgbClr val="000000"/>
                </a:solidFill>
                <a:latin typeface="Muli"/>
                <a:ea typeface="Muli"/>
                <a:cs typeface="Muli"/>
                <a:sym typeface="Muli"/>
              </a:rPr>
              <a:t> </a:t>
            </a:r>
          </a:p>
          <a:p>
            <a:pPr algn="just" marL="693875" indent="-346937" lvl="1">
              <a:lnSpc>
                <a:spcPts val="4178"/>
              </a:lnSpc>
              <a:buFont typeface="Arial"/>
              <a:buChar char="•"/>
            </a:pPr>
            <a:r>
              <a:rPr lang="en-US" sz="3213">
                <a:solidFill>
                  <a:srgbClr val="000000"/>
                </a:solidFill>
                <a:latin typeface="Muli"/>
                <a:ea typeface="Muli"/>
                <a:cs typeface="Muli"/>
                <a:sym typeface="Muli"/>
              </a:rPr>
              <a:t>Naive Bayes là một thuật toán phân loại đơn giản nhưng hiệu quả.</a:t>
            </a:r>
          </a:p>
          <a:p>
            <a:pPr algn="just" marL="693875" indent="-346937" lvl="1">
              <a:lnSpc>
                <a:spcPts val="4178"/>
              </a:lnSpc>
              <a:buFont typeface="Arial"/>
              <a:buChar char="•"/>
            </a:pPr>
            <a:r>
              <a:rPr lang="en-US" sz="3213">
                <a:solidFill>
                  <a:srgbClr val="000000"/>
                </a:solidFill>
                <a:latin typeface="Muli"/>
                <a:ea typeface="Muli"/>
                <a:cs typeface="Muli"/>
                <a:sym typeface="Muli"/>
              </a:rPr>
              <a:t>Dựa trên Định lý Bayes và giả định rằng các đặc trưng (feature) của dữ liệu là độc lập.</a:t>
            </a:r>
          </a:p>
          <a:p>
            <a:pPr algn="just" marL="693875" indent="-346937" lvl="1">
              <a:lnSpc>
                <a:spcPts val="4178"/>
              </a:lnSpc>
              <a:buFont typeface="Arial"/>
              <a:buChar char="•"/>
            </a:pPr>
            <a:r>
              <a:rPr lang="en-US" sz="3213">
                <a:solidFill>
                  <a:srgbClr val="000000"/>
                </a:solidFill>
                <a:latin typeface="Muli"/>
                <a:ea typeface="Muli"/>
                <a:cs typeface="Muli"/>
                <a:sym typeface="Muli"/>
              </a:rPr>
              <a:t>Ứng dụng phổ biến trong phân loại văn bản, phân tích tình cảm, lọc thư rác, và nhiều bài toán khác.</a:t>
            </a:r>
          </a:p>
          <a:p>
            <a:pPr algn="just">
              <a:lnSpc>
                <a:spcPts val="4178"/>
              </a:lnSpc>
            </a:pPr>
          </a:p>
        </p:txBody>
      </p:sp>
      <p:sp>
        <p:nvSpPr>
          <p:cNvPr name="Freeform 11" id="11"/>
          <p:cNvSpPr/>
          <p:nvPr/>
        </p:nvSpPr>
        <p:spPr>
          <a:xfrm flipH="false" flipV="false" rot="0">
            <a:off x="774661" y="5527716"/>
            <a:ext cx="5897360" cy="4165443"/>
          </a:xfrm>
          <a:custGeom>
            <a:avLst/>
            <a:gdLst/>
            <a:ahLst/>
            <a:cxnLst/>
            <a:rect r="r" b="b" t="t" l="l"/>
            <a:pathLst>
              <a:path h="4165443" w="5897360">
                <a:moveTo>
                  <a:pt x="0" y="0"/>
                </a:moveTo>
                <a:lnTo>
                  <a:pt x="5897361" y="0"/>
                </a:lnTo>
                <a:lnTo>
                  <a:pt x="5897361" y="4165442"/>
                </a:lnTo>
                <a:lnTo>
                  <a:pt x="0" y="4165442"/>
                </a:lnTo>
                <a:lnTo>
                  <a:pt x="0" y="0"/>
                </a:lnTo>
                <a:close/>
              </a:path>
            </a:pathLst>
          </a:custGeom>
          <a:blipFill>
            <a:blip r:embed="rId6"/>
            <a:stretch>
              <a:fillRect l="0" t="-11" r="-41296" b="-11"/>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2027172" y="8838686"/>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698438" y="1028700"/>
            <a:ext cx="3560862" cy="483999"/>
            <a:chOff x="0" y="0"/>
            <a:chExt cx="4747816" cy="645332"/>
          </a:xfrm>
        </p:grpSpPr>
        <p:sp>
          <p:nvSpPr>
            <p:cNvPr name="AutoShape 4" id="4"/>
            <p:cNvSpPr/>
            <p:nvPr/>
          </p:nvSpPr>
          <p:spPr>
            <a:xfrm rot="0">
              <a:off x="0" y="0"/>
              <a:ext cx="4747816" cy="645332"/>
            </a:xfrm>
            <a:prstGeom prst="rect">
              <a:avLst/>
            </a:prstGeom>
            <a:solidFill>
              <a:srgbClr val="F24300"/>
            </a:solidFill>
          </p:spPr>
        </p:sp>
        <p:sp>
          <p:nvSpPr>
            <p:cNvPr name="TextBox 5" id="5"/>
            <p:cNvSpPr txBox="true"/>
            <p:nvPr/>
          </p:nvSpPr>
          <p:spPr>
            <a:xfrm rot="0">
              <a:off x="331396" y="173654"/>
              <a:ext cx="4222041" cy="278975"/>
            </a:xfrm>
            <a:prstGeom prst="rect">
              <a:avLst/>
            </a:prstGeom>
          </p:spPr>
          <p:txBody>
            <a:bodyPr anchor="t" rtlCol="false" tIns="0" lIns="0" bIns="0" rIns="0">
              <a:spAutoFit/>
            </a:bodyPr>
            <a:lstStyle/>
            <a:p>
              <a:pPr algn="ctr">
                <a:lnSpc>
                  <a:spcPts val="1855"/>
                </a:lnSpc>
                <a:spcBef>
                  <a:spcPct val="0"/>
                </a:spcBef>
              </a:pPr>
              <a:r>
                <a:rPr lang="en-US" b="true" sz="1325" u="none">
                  <a:solidFill>
                    <a:srgbClr val="FFFFFF"/>
                  </a:solidFill>
                  <a:latin typeface="Muli Bold"/>
                  <a:ea typeface="Muli Bold"/>
                  <a:cs typeface="Muli Bold"/>
                  <a:sym typeface="Muli Bold"/>
                </a:rPr>
                <a:t>1. GIỚI THIỆU VỀ NAIVE BAYES</a:t>
              </a:r>
            </a:p>
          </p:txBody>
        </p:sp>
      </p:grpSp>
      <p:sp>
        <p:nvSpPr>
          <p:cNvPr name="TextBox 6" id="6"/>
          <p:cNvSpPr txBox="true"/>
          <p:nvPr/>
        </p:nvSpPr>
        <p:spPr>
          <a:xfrm rot="0">
            <a:off x="1028700" y="1807352"/>
            <a:ext cx="5116777" cy="1228725"/>
          </a:xfrm>
          <a:prstGeom prst="rect">
            <a:avLst/>
          </a:prstGeom>
        </p:spPr>
        <p:txBody>
          <a:bodyPr anchor="t" rtlCol="false" tIns="0" lIns="0" bIns="0" rIns="0">
            <a:spAutoFit/>
          </a:bodyPr>
          <a:lstStyle/>
          <a:p>
            <a:pPr algn="l" marL="0" indent="0" lvl="0">
              <a:lnSpc>
                <a:spcPts val="9600"/>
              </a:lnSpc>
              <a:spcBef>
                <a:spcPct val="0"/>
              </a:spcBef>
            </a:pPr>
            <a:r>
              <a:rPr lang="en-US" b="true" sz="8000">
                <a:solidFill>
                  <a:srgbClr val="000000"/>
                </a:solidFill>
                <a:latin typeface="Muli Semi-Bold"/>
                <a:ea typeface="Muli Semi-Bold"/>
                <a:cs typeface="Muli Semi-Bold"/>
                <a:sym typeface="Muli Semi-Bold"/>
              </a:rPr>
              <a:t>Giới thiệu</a:t>
            </a:r>
          </a:p>
        </p:txBody>
      </p:sp>
      <p:grpSp>
        <p:nvGrpSpPr>
          <p:cNvPr name="Group 7" id="7"/>
          <p:cNvGrpSpPr/>
          <p:nvPr/>
        </p:nvGrpSpPr>
        <p:grpSpPr>
          <a:xfrm rot="0">
            <a:off x="1028700" y="1127332"/>
            <a:ext cx="3516876" cy="431386"/>
            <a:chOff x="0" y="0"/>
            <a:chExt cx="4689168" cy="575182"/>
          </a:xfrm>
        </p:grpSpPr>
        <p:sp>
          <p:nvSpPr>
            <p:cNvPr name="Freeform 8" id="8"/>
            <p:cNvSpPr/>
            <p:nvPr/>
          </p:nvSpPr>
          <p:spPr>
            <a:xfrm flipH="false" flipV="false" rot="0">
              <a:off x="0" y="0"/>
              <a:ext cx="564724" cy="575182"/>
            </a:xfrm>
            <a:custGeom>
              <a:avLst/>
              <a:gdLst/>
              <a:ahLst/>
              <a:cxnLst/>
              <a:rect r="r" b="b" t="t" l="l"/>
              <a:pathLst>
                <a:path h="575182" w="564724">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102795" y="78041"/>
              <a:ext cx="3586372" cy="419100"/>
            </a:xfrm>
            <a:prstGeom prst="rect">
              <a:avLst/>
            </a:prstGeom>
          </p:spPr>
          <p:txBody>
            <a:bodyPr anchor="t" rtlCol="false" tIns="0" lIns="0" bIns="0" rIns="0">
              <a:spAutoFit/>
            </a:bodyPr>
            <a:lstStyle/>
            <a:p>
              <a:pPr algn="l" marL="0" indent="0" lvl="0">
                <a:lnSpc>
                  <a:spcPts val="2520"/>
                </a:lnSpc>
                <a:spcBef>
                  <a:spcPct val="0"/>
                </a:spcBef>
              </a:pPr>
              <a:r>
                <a:rPr lang="en-US" sz="2100">
                  <a:solidFill>
                    <a:srgbClr val="000000"/>
                  </a:solidFill>
                  <a:latin typeface="Muli"/>
                  <a:ea typeface="Muli"/>
                  <a:cs typeface="Muli"/>
                  <a:sym typeface="Muli"/>
                </a:rPr>
                <a:t>Trí Tuệ Nhân Tạo</a:t>
              </a:r>
            </a:p>
          </p:txBody>
        </p:sp>
      </p:grpSp>
      <p:sp>
        <p:nvSpPr>
          <p:cNvPr name="TextBox 10" id="10"/>
          <p:cNvSpPr txBox="true"/>
          <p:nvPr/>
        </p:nvSpPr>
        <p:spPr>
          <a:xfrm rot="0">
            <a:off x="1028700" y="3843240"/>
            <a:ext cx="10973444" cy="4169234"/>
          </a:xfrm>
          <a:prstGeom prst="rect">
            <a:avLst/>
          </a:prstGeom>
        </p:spPr>
        <p:txBody>
          <a:bodyPr anchor="t" rtlCol="false" tIns="0" lIns="0" bIns="0" rIns="0">
            <a:spAutoFit/>
          </a:bodyPr>
          <a:lstStyle/>
          <a:p>
            <a:pPr algn="just">
              <a:lnSpc>
                <a:spcPts val="4178"/>
              </a:lnSpc>
            </a:pPr>
            <a:r>
              <a:rPr lang="en-US" sz="3213">
                <a:solidFill>
                  <a:srgbClr val="000000"/>
                </a:solidFill>
                <a:latin typeface="Muli"/>
                <a:ea typeface="Muli"/>
                <a:cs typeface="Muli"/>
                <a:sym typeface="Muli"/>
              </a:rPr>
              <a:t>Công thức : </a:t>
            </a:r>
          </a:p>
          <a:p>
            <a:pPr algn="just" marL="693875" indent="-346937" lvl="1">
              <a:lnSpc>
                <a:spcPts val="4178"/>
              </a:lnSpc>
              <a:buFont typeface="Arial"/>
              <a:buChar char="•"/>
            </a:pPr>
            <a:r>
              <a:rPr lang="en-US" sz="3213">
                <a:solidFill>
                  <a:srgbClr val="000000"/>
                </a:solidFill>
                <a:latin typeface="Muli"/>
                <a:ea typeface="Muli"/>
                <a:cs typeface="Muli"/>
                <a:sym typeface="Muli"/>
              </a:rPr>
              <a:t>P(y|X) gọi là posterior probability: xác suất của mục tiêu y với điều kiện có đặc trưng X</a:t>
            </a:r>
          </a:p>
          <a:p>
            <a:pPr algn="just" marL="693875" indent="-346937" lvl="1">
              <a:lnSpc>
                <a:spcPts val="4178"/>
              </a:lnSpc>
              <a:buFont typeface="Arial"/>
              <a:buChar char="•"/>
            </a:pPr>
            <a:r>
              <a:rPr lang="en-US" sz="3213">
                <a:solidFill>
                  <a:srgbClr val="000000"/>
                </a:solidFill>
                <a:latin typeface="Muli"/>
                <a:ea typeface="Muli"/>
                <a:cs typeface="Muli"/>
                <a:sym typeface="Muli"/>
              </a:rPr>
              <a:t>P(Xly) gọi là likelihood: xác suất của đặc trưng X khi đã biết mục tiêu y</a:t>
            </a:r>
          </a:p>
          <a:p>
            <a:pPr algn="just" marL="693875" indent="-346937" lvl="1">
              <a:lnSpc>
                <a:spcPts val="4178"/>
              </a:lnSpc>
              <a:buFont typeface="Arial"/>
              <a:buChar char="•"/>
            </a:pPr>
            <a:r>
              <a:rPr lang="en-US" sz="3213">
                <a:solidFill>
                  <a:srgbClr val="000000"/>
                </a:solidFill>
                <a:latin typeface="Muli"/>
                <a:ea typeface="Muli"/>
                <a:cs typeface="Muli"/>
                <a:sym typeface="Muli"/>
              </a:rPr>
              <a:t>P(y) gọi là prior probability của mục tiêu y</a:t>
            </a:r>
          </a:p>
          <a:p>
            <a:pPr algn="just" marL="693875" indent="-346937" lvl="1">
              <a:lnSpc>
                <a:spcPts val="4178"/>
              </a:lnSpc>
              <a:buFont typeface="Arial"/>
              <a:buChar char="•"/>
            </a:pPr>
            <a:r>
              <a:rPr lang="en-US" sz="3213">
                <a:solidFill>
                  <a:srgbClr val="000000"/>
                </a:solidFill>
                <a:latin typeface="Muli"/>
                <a:ea typeface="Muli"/>
                <a:cs typeface="Muli"/>
                <a:sym typeface="Muli"/>
              </a:rPr>
              <a:t>P(X) gọi là prior probability của đặc trưng X</a:t>
            </a:r>
          </a:p>
          <a:p>
            <a:pPr algn="just">
              <a:lnSpc>
                <a:spcPts val="4178"/>
              </a:lnSpc>
            </a:pPr>
          </a:p>
        </p:txBody>
      </p:sp>
      <p:sp>
        <p:nvSpPr>
          <p:cNvPr name="Freeform 11" id="11"/>
          <p:cNvSpPr/>
          <p:nvPr/>
        </p:nvSpPr>
        <p:spPr>
          <a:xfrm flipH="false" flipV="false" rot="0">
            <a:off x="6515422" y="7646731"/>
            <a:ext cx="7996322" cy="2383911"/>
          </a:xfrm>
          <a:custGeom>
            <a:avLst/>
            <a:gdLst/>
            <a:ahLst/>
            <a:cxnLst/>
            <a:rect r="r" b="b" t="t" l="l"/>
            <a:pathLst>
              <a:path h="2383911" w="7996322">
                <a:moveTo>
                  <a:pt x="0" y="0"/>
                </a:moveTo>
                <a:lnTo>
                  <a:pt x="7996322" y="0"/>
                </a:lnTo>
                <a:lnTo>
                  <a:pt x="7996322" y="2383911"/>
                </a:lnTo>
                <a:lnTo>
                  <a:pt x="0" y="2383911"/>
                </a:lnTo>
                <a:lnTo>
                  <a:pt x="0" y="0"/>
                </a:lnTo>
                <a:close/>
              </a:path>
            </a:pathLst>
          </a:custGeom>
          <a:blipFill>
            <a:blip r:embed="rId6"/>
            <a:stretch>
              <a:fillRect l="-3171" t="-13281" r="-5044"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2787138" y="6885726"/>
            <a:ext cx="16260828" cy="10022583"/>
          </a:xfrm>
          <a:custGeom>
            <a:avLst/>
            <a:gdLst/>
            <a:ahLst/>
            <a:cxnLst/>
            <a:rect r="r" b="b" t="t" l="l"/>
            <a:pathLst>
              <a:path h="10022583" w="16260828">
                <a:moveTo>
                  <a:pt x="16260827" y="0"/>
                </a:moveTo>
                <a:lnTo>
                  <a:pt x="0" y="0"/>
                </a:lnTo>
                <a:lnTo>
                  <a:pt x="0" y="10022583"/>
                </a:lnTo>
                <a:lnTo>
                  <a:pt x="16260827" y="10022583"/>
                </a:lnTo>
                <a:lnTo>
                  <a:pt x="162608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698438" y="1028700"/>
            <a:ext cx="3560862" cy="483999"/>
            <a:chOff x="0" y="0"/>
            <a:chExt cx="4747816" cy="645332"/>
          </a:xfrm>
        </p:grpSpPr>
        <p:sp>
          <p:nvSpPr>
            <p:cNvPr name="AutoShape 4" id="4"/>
            <p:cNvSpPr/>
            <p:nvPr/>
          </p:nvSpPr>
          <p:spPr>
            <a:xfrm rot="0">
              <a:off x="0" y="0"/>
              <a:ext cx="4747816" cy="645332"/>
            </a:xfrm>
            <a:prstGeom prst="rect">
              <a:avLst/>
            </a:prstGeom>
            <a:solidFill>
              <a:srgbClr val="F24300"/>
            </a:solidFill>
          </p:spPr>
        </p:sp>
        <p:sp>
          <p:nvSpPr>
            <p:cNvPr name="TextBox 5" id="5"/>
            <p:cNvSpPr txBox="true"/>
            <p:nvPr/>
          </p:nvSpPr>
          <p:spPr>
            <a:xfrm rot="0">
              <a:off x="331396" y="173654"/>
              <a:ext cx="4222041" cy="278975"/>
            </a:xfrm>
            <a:prstGeom prst="rect">
              <a:avLst/>
            </a:prstGeom>
          </p:spPr>
          <p:txBody>
            <a:bodyPr anchor="t" rtlCol="false" tIns="0" lIns="0" bIns="0" rIns="0">
              <a:spAutoFit/>
            </a:bodyPr>
            <a:lstStyle/>
            <a:p>
              <a:pPr algn="ctr">
                <a:lnSpc>
                  <a:spcPts val="1855"/>
                </a:lnSpc>
                <a:spcBef>
                  <a:spcPct val="0"/>
                </a:spcBef>
              </a:pPr>
              <a:r>
                <a:rPr lang="en-US" b="true" sz="1325" u="none">
                  <a:solidFill>
                    <a:srgbClr val="FFFFFF"/>
                  </a:solidFill>
                  <a:latin typeface="Muli Bold"/>
                  <a:ea typeface="Muli Bold"/>
                  <a:cs typeface="Muli Bold"/>
                  <a:sym typeface="Muli Bold"/>
                </a:rPr>
                <a:t>1. GIỚI THIỆU VỀ NAIVE BAYES</a:t>
              </a:r>
            </a:p>
          </p:txBody>
        </p:sp>
      </p:grpSp>
      <p:grpSp>
        <p:nvGrpSpPr>
          <p:cNvPr name="Group 6" id="6"/>
          <p:cNvGrpSpPr/>
          <p:nvPr/>
        </p:nvGrpSpPr>
        <p:grpSpPr>
          <a:xfrm rot="0">
            <a:off x="1028700" y="1127332"/>
            <a:ext cx="3516876" cy="431386"/>
            <a:chOff x="0" y="0"/>
            <a:chExt cx="4689168" cy="575182"/>
          </a:xfrm>
        </p:grpSpPr>
        <p:sp>
          <p:nvSpPr>
            <p:cNvPr name="Freeform 7" id="7"/>
            <p:cNvSpPr/>
            <p:nvPr/>
          </p:nvSpPr>
          <p:spPr>
            <a:xfrm flipH="false" flipV="false" rot="0">
              <a:off x="0" y="0"/>
              <a:ext cx="564724" cy="575182"/>
            </a:xfrm>
            <a:custGeom>
              <a:avLst/>
              <a:gdLst/>
              <a:ahLst/>
              <a:cxnLst/>
              <a:rect r="r" b="b" t="t" l="l"/>
              <a:pathLst>
                <a:path h="575182" w="564724">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102795" y="78041"/>
              <a:ext cx="3586372" cy="419100"/>
            </a:xfrm>
            <a:prstGeom prst="rect">
              <a:avLst/>
            </a:prstGeom>
          </p:spPr>
          <p:txBody>
            <a:bodyPr anchor="t" rtlCol="false" tIns="0" lIns="0" bIns="0" rIns="0">
              <a:spAutoFit/>
            </a:bodyPr>
            <a:lstStyle/>
            <a:p>
              <a:pPr algn="l" marL="0" indent="0" lvl="0">
                <a:lnSpc>
                  <a:spcPts val="2520"/>
                </a:lnSpc>
                <a:spcBef>
                  <a:spcPct val="0"/>
                </a:spcBef>
              </a:pPr>
              <a:r>
                <a:rPr lang="en-US" sz="2100">
                  <a:solidFill>
                    <a:srgbClr val="000000"/>
                  </a:solidFill>
                  <a:latin typeface="Muli"/>
                  <a:ea typeface="Muli"/>
                  <a:cs typeface="Muli"/>
                  <a:sym typeface="Muli"/>
                </a:rPr>
                <a:t>Trí Tuệ Nhân Tạo</a:t>
              </a:r>
            </a:p>
          </p:txBody>
        </p:sp>
      </p:grpSp>
      <p:sp>
        <p:nvSpPr>
          <p:cNvPr name="TextBox 9" id="9"/>
          <p:cNvSpPr txBox="true"/>
          <p:nvPr/>
        </p:nvSpPr>
        <p:spPr>
          <a:xfrm rot="0">
            <a:off x="2562551" y="2951729"/>
            <a:ext cx="13162898" cy="5025866"/>
          </a:xfrm>
          <a:prstGeom prst="rect">
            <a:avLst/>
          </a:prstGeom>
        </p:spPr>
        <p:txBody>
          <a:bodyPr anchor="t" rtlCol="false" tIns="0" lIns="0" bIns="0" rIns="0">
            <a:spAutoFit/>
          </a:bodyPr>
          <a:lstStyle/>
          <a:p>
            <a:pPr algn="just">
              <a:lnSpc>
                <a:spcPts val="5011"/>
              </a:lnSpc>
            </a:pPr>
            <a:r>
              <a:rPr lang="en-US" sz="3855">
                <a:solidFill>
                  <a:srgbClr val="000000"/>
                </a:solidFill>
                <a:latin typeface="Muli"/>
                <a:ea typeface="Muli"/>
                <a:cs typeface="Muli"/>
                <a:sym typeface="Muli"/>
              </a:rPr>
              <a:t>Các loại Naiver Bayes : </a:t>
            </a:r>
          </a:p>
          <a:p>
            <a:pPr algn="just" marL="832318" indent="-416159" lvl="1">
              <a:lnSpc>
                <a:spcPts val="5011"/>
              </a:lnSpc>
              <a:buFont typeface="Arial"/>
              <a:buChar char="•"/>
            </a:pPr>
            <a:r>
              <a:rPr lang="en-US" sz="3855">
                <a:solidFill>
                  <a:srgbClr val="000000"/>
                </a:solidFill>
                <a:latin typeface="Muli"/>
                <a:ea typeface="Muli"/>
                <a:cs typeface="Muli"/>
                <a:sym typeface="Muli"/>
              </a:rPr>
              <a:t>Multinomial Naive Bayes: Thường dùng cho dữ liệu rời rạc, ví dụ phân loại văn bản.</a:t>
            </a:r>
          </a:p>
          <a:p>
            <a:pPr algn="just" marL="832318" indent="-416159" lvl="1">
              <a:lnSpc>
                <a:spcPts val="5011"/>
              </a:lnSpc>
              <a:buFont typeface="Arial"/>
              <a:buChar char="•"/>
            </a:pPr>
            <a:r>
              <a:rPr lang="en-US" sz="3855">
                <a:solidFill>
                  <a:srgbClr val="000000"/>
                </a:solidFill>
                <a:latin typeface="Muli"/>
                <a:ea typeface="Muli"/>
                <a:cs typeface="Muli"/>
                <a:sym typeface="Muli"/>
              </a:rPr>
              <a:t>Bernou</a:t>
            </a:r>
            <a:r>
              <a:rPr lang="en-US" sz="3855">
                <a:solidFill>
                  <a:srgbClr val="000000"/>
                </a:solidFill>
                <a:latin typeface="Muli"/>
                <a:ea typeface="Muli"/>
                <a:cs typeface="Muli"/>
                <a:sym typeface="Muli"/>
              </a:rPr>
              <a:t>lli Naive Bayes: Dùng cho dữ liệu nhị phân, ví dụ lọc thư rác.</a:t>
            </a:r>
          </a:p>
          <a:p>
            <a:pPr algn="just" marL="832318" indent="-416159" lvl="1">
              <a:lnSpc>
                <a:spcPts val="5011"/>
              </a:lnSpc>
              <a:buFont typeface="Arial"/>
              <a:buChar char="•"/>
            </a:pPr>
            <a:r>
              <a:rPr lang="en-US" sz="3855">
                <a:solidFill>
                  <a:srgbClr val="000000"/>
                </a:solidFill>
                <a:latin typeface="Muli"/>
                <a:ea typeface="Muli"/>
                <a:cs typeface="Muli"/>
                <a:sym typeface="Muli"/>
              </a:rPr>
              <a:t>Gaussian</a:t>
            </a:r>
            <a:r>
              <a:rPr lang="en-US" sz="3855">
                <a:solidFill>
                  <a:srgbClr val="000000"/>
                </a:solidFill>
                <a:latin typeface="Muli"/>
                <a:ea typeface="Muli"/>
                <a:cs typeface="Muli"/>
                <a:sym typeface="Muli"/>
              </a:rPr>
              <a:t> Naive Bayes: Phù hợp cho dữ liệu liên tục, giả định phân phối chuẩn.</a:t>
            </a:r>
          </a:p>
          <a:p>
            <a:pPr algn="just">
              <a:lnSpc>
                <a:spcPts val="5011"/>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99680" y="-1470403"/>
            <a:ext cx="14026196" cy="11628992"/>
          </a:xfrm>
          <a:custGeom>
            <a:avLst/>
            <a:gdLst/>
            <a:ahLst/>
            <a:cxnLst/>
            <a:rect r="r" b="b" t="t" l="l"/>
            <a:pathLst>
              <a:path h="11628992" w="14026196">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447608" y="3387251"/>
            <a:ext cx="11392785" cy="2590800"/>
          </a:xfrm>
          <a:prstGeom prst="rect">
            <a:avLst/>
          </a:prstGeom>
        </p:spPr>
        <p:txBody>
          <a:bodyPr anchor="t" rtlCol="false" tIns="0" lIns="0" bIns="0" rIns="0">
            <a:spAutoFit/>
          </a:bodyPr>
          <a:lstStyle/>
          <a:p>
            <a:pPr algn="ctr" marL="0" indent="0" lvl="0">
              <a:lnSpc>
                <a:spcPts val="10200"/>
              </a:lnSpc>
              <a:spcBef>
                <a:spcPct val="0"/>
              </a:spcBef>
            </a:pPr>
            <a:r>
              <a:rPr lang="en-US" sz="8500">
                <a:solidFill>
                  <a:srgbClr val="000000"/>
                </a:solidFill>
                <a:latin typeface="Muli"/>
                <a:ea typeface="Muli"/>
                <a:cs typeface="Muli"/>
                <a:sym typeface="Muli"/>
              </a:rPr>
              <a:t>2. Các bước thực hiện với Naive Bayes</a:t>
            </a:r>
          </a:p>
        </p:txBody>
      </p:sp>
      <p:grpSp>
        <p:nvGrpSpPr>
          <p:cNvPr name="Group 4" id="4"/>
          <p:cNvGrpSpPr/>
          <p:nvPr/>
        </p:nvGrpSpPr>
        <p:grpSpPr>
          <a:xfrm rot="0">
            <a:off x="13698438" y="8774301"/>
            <a:ext cx="3560862" cy="712599"/>
            <a:chOff x="0" y="0"/>
            <a:chExt cx="4747816" cy="950132"/>
          </a:xfrm>
        </p:grpSpPr>
        <p:sp>
          <p:nvSpPr>
            <p:cNvPr name="AutoShape 5" id="5"/>
            <p:cNvSpPr/>
            <p:nvPr/>
          </p:nvSpPr>
          <p:spPr>
            <a:xfrm rot="0">
              <a:off x="0" y="0"/>
              <a:ext cx="4747816" cy="950132"/>
            </a:xfrm>
            <a:prstGeom prst="rect">
              <a:avLst/>
            </a:prstGeom>
            <a:solidFill>
              <a:srgbClr val="F24300"/>
            </a:solidFill>
          </p:spPr>
        </p:sp>
        <p:sp>
          <p:nvSpPr>
            <p:cNvPr name="TextBox 6" id="6"/>
            <p:cNvSpPr txBox="true"/>
            <p:nvPr/>
          </p:nvSpPr>
          <p:spPr>
            <a:xfrm rot="0">
              <a:off x="331396" y="173654"/>
              <a:ext cx="4222041" cy="583775"/>
            </a:xfrm>
            <a:prstGeom prst="rect">
              <a:avLst/>
            </a:prstGeom>
          </p:spPr>
          <p:txBody>
            <a:bodyPr anchor="t" rtlCol="false" tIns="0" lIns="0" bIns="0" rIns="0">
              <a:spAutoFit/>
            </a:bodyPr>
            <a:lstStyle/>
            <a:p>
              <a:pPr algn="ctr">
                <a:lnSpc>
                  <a:spcPts val="1855"/>
                </a:lnSpc>
                <a:spcBef>
                  <a:spcPct val="0"/>
                </a:spcBef>
              </a:pPr>
              <a:r>
                <a:rPr lang="en-US" b="true" sz="1325" u="none">
                  <a:solidFill>
                    <a:srgbClr val="FFFFFF"/>
                  </a:solidFill>
                  <a:latin typeface="Muli Bold"/>
                  <a:ea typeface="Muli Bold"/>
                  <a:cs typeface="Muli Bold"/>
                  <a:sym typeface="Muli Bold"/>
                </a:rPr>
                <a:t>2. CÁC BƯỚC THỰC HIỆN VỚI NAIVE BAYES</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376890">
            <a:off x="-4899893" y="6122938"/>
            <a:ext cx="11422613" cy="8328123"/>
          </a:xfrm>
          <a:custGeom>
            <a:avLst/>
            <a:gdLst/>
            <a:ahLst/>
            <a:cxnLst/>
            <a:rect r="r" b="b" t="t" l="l"/>
            <a:pathLst>
              <a:path h="8328123" w="11422613">
                <a:moveTo>
                  <a:pt x="0" y="0"/>
                </a:moveTo>
                <a:lnTo>
                  <a:pt x="11422613" y="0"/>
                </a:lnTo>
                <a:lnTo>
                  <a:pt x="11422613" y="8328124"/>
                </a:lnTo>
                <a:lnTo>
                  <a:pt x="0" y="83281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028700" y="3133185"/>
            <a:ext cx="3366594" cy="2755452"/>
          </a:xfrm>
          <a:prstGeom prst="rect">
            <a:avLst/>
          </a:prstGeom>
          <a:solidFill>
            <a:srgbClr val="F4F4F4"/>
          </a:solidFill>
        </p:spPr>
      </p:sp>
      <p:grpSp>
        <p:nvGrpSpPr>
          <p:cNvPr name="Group 4" id="4"/>
          <p:cNvGrpSpPr/>
          <p:nvPr/>
        </p:nvGrpSpPr>
        <p:grpSpPr>
          <a:xfrm rot="0">
            <a:off x="1682824" y="3779829"/>
            <a:ext cx="1082132" cy="1082132"/>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4300"/>
            </a:solidFill>
          </p:spPr>
        </p:sp>
      </p:grpSp>
      <p:sp>
        <p:nvSpPr>
          <p:cNvPr name="Freeform 6" id="6"/>
          <p:cNvSpPr/>
          <p:nvPr/>
        </p:nvSpPr>
        <p:spPr>
          <a:xfrm flipH="false" flipV="false" rot="0">
            <a:off x="1929164" y="4102798"/>
            <a:ext cx="589451" cy="436194"/>
          </a:xfrm>
          <a:custGeom>
            <a:avLst/>
            <a:gdLst/>
            <a:ahLst/>
            <a:cxnLst/>
            <a:rect r="r" b="b" t="t" l="l"/>
            <a:pathLst>
              <a:path h="436194" w="589451">
                <a:moveTo>
                  <a:pt x="0" y="0"/>
                </a:moveTo>
                <a:lnTo>
                  <a:pt x="589452" y="0"/>
                </a:lnTo>
                <a:lnTo>
                  <a:pt x="589452" y="436194"/>
                </a:lnTo>
                <a:lnTo>
                  <a:pt x="0" y="4361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189301" y="4939824"/>
            <a:ext cx="4162987" cy="388302"/>
          </a:xfrm>
          <a:prstGeom prst="rect">
            <a:avLst/>
          </a:prstGeom>
        </p:spPr>
        <p:txBody>
          <a:bodyPr anchor="t" rtlCol="false" tIns="0" lIns="0" bIns="0" rIns="0">
            <a:spAutoFit/>
          </a:bodyPr>
          <a:lstStyle/>
          <a:p>
            <a:pPr algn="l">
              <a:lnSpc>
                <a:spcPts val="3152"/>
              </a:lnSpc>
            </a:pPr>
            <a:r>
              <a:rPr lang="en-US" sz="2425" b="true">
                <a:solidFill>
                  <a:srgbClr val="000000"/>
                </a:solidFill>
                <a:latin typeface="Muli Bold"/>
                <a:ea typeface="Muli Bold"/>
                <a:cs typeface="Muli Bold"/>
                <a:sym typeface="Muli Bold"/>
              </a:rPr>
              <a:t>Bước 1 :Khởi tạo</a:t>
            </a:r>
          </a:p>
        </p:txBody>
      </p:sp>
      <p:sp>
        <p:nvSpPr>
          <p:cNvPr name="TextBox 8" id="8"/>
          <p:cNvSpPr txBox="true"/>
          <p:nvPr/>
        </p:nvSpPr>
        <p:spPr>
          <a:xfrm rot="0">
            <a:off x="-637430" y="1009609"/>
            <a:ext cx="17896730" cy="685800"/>
          </a:xfrm>
          <a:prstGeom prst="rect">
            <a:avLst/>
          </a:prstGeom>
        </p:spPr>
        <p:txBody>
          <a:bodyPr anchor="t" rtlCol="false" tIns="0" lIns="0" bIns="0" rIns="0">
            <a:spAutoFit/>
          </a:bodyPr>
          <a:lstStyle/>
          <a:p>
            <a:pPr algn="r" marL="0" indent="0" lvl="0">
              <a:lnSpc>
                <a:spcPts val="5400"/>
              </a:lnSpc>
              <a:spcBef>
                <a:spcPct val="0"/>
              </a:spcBef>
            </a:pPr>
            <a:r>
              <a:rPr lang="en-US" b="true" sz="4500">
                <a:solidFill>
                  <a:srgbClr val="000000"/>
                </a:solidFill>
                <a:latin typeface="Muli Semi-Bold"/>
                <a:ea typeface="Muli Semi-Bold"/>
                <a:cs typeface="Muli Semi-Bold"/>
                <a:sym typeface="Muli Semi-Bold"/>
              </a:rPr>
              <a:t>Các bước thực hiện với Naive Bayes</a:t>
            </a:r>
          </a:p>
        </p:txBody>
      </p:sp>
      <p:grpSp>
        <p:nvGrpSpPr>
          <p:cNvPr name="Group 9" id="9"/>
          <p:cNvGrpSpPr/>
          <p:nvPr/>
        </p:nvGrpSpPr>
        <p:grpSpPr>
          <a:xfrm rot="0">
            <a:off x="13698438" y="8774301"/>
            <a:ext cx="3560862" cy="712599"/>
            <a:chOff x="0" y="0"/>
            <a:chExt cx="4747816" cy="950132"/>
          </a:xfrm>
        </p:grpSpPr>
        <p:sp>
          <p:nvSpPr>
            <p:cNvPr name="AutoShape 10" id="10"/>
            <p:cNvSpPr/>
            <p:nvPr/>
          </p:nvSpPr>
          <p:spPr>
            <a:xfrm rot="0">
              <a:off x="0" y="0"/>
              <a:ext cx="4747816" cy="950132"/>
            </a:xfrm>
            <a:prstGeom prst="rect">
              <a:avLst/>
            </a:prstGeom>
            <a:solidFill>
              <a:srgbClr val="F24300"/>
            </a:solidFill>
          </p:spPr>
        </p:sp>
        <p:sp>
          <p:nvSpPr>
            <p:cNvPr name="TextBox 11" id="11"/>
            <p:cNvSpPr txBox="true"/>
            <p:nvPr/>
          </p:nvSpPr>
          <p:spPr>
            <a:xfrm rot="0">
              <a:off x="331396" y="173654"/>
              <a:ext cx="4222041" cy="583775"/>
            </a:xfrm>
            <a:prstGeom prst="rect">
              <a:avLst/>
            </a:prstGeom>
          </p:spPr>
          <p:txBody>
            <a:bodyPr anchor="t" rtlCol="false" tIns="0" lIns="0" bIns="0" rIns="0">
              <a:spAutoFit/>
            </a:bodyPr>
            <a:lstStyle/>
            <a:p>
              <a:pPr algn="ctr">
                <a:lnSpc>
                  <a:spcPts val="1855"/>
                </a:lnSpc>
                <a:spcBef>
                  <a:spcPct val="0"/>
                </a:spcBef>
              </a:pPr>
              <a:r>
                <a:rPr lang="en-US" b="true" sz="1325" u="none">
                  <a:solidFill>
                    <a:srgbClr val="FFFFFF"/>
                  </a:solidFill>
                  <a:latin typeface="Muli Bold"/>
                  <a:ea typeface="Muli Bold"/>
                  <a:cs typeface="Muli Bold"/>
                  <a:sym typeface="Muli Bold"/>
                </a:rPr>
                <a:t>2. CÁC BƯỚC THỰC HIỆN VỚI NAIVE BAYES</a:t>
              </a:r>
            </a:p>
          </p:txBody>
        </p:sp>
      </p:grpSp>
      <p:sp>
        <p:nvSpPr>
          <p:cNvPr name="AutoShape 12" id="12"/>
          <p:cNvSpPr/>
          <p:nvPr/>
        </p:nvSpPr>
        <p:spPr>
          <a:xfrm rot="0">
            <a:off x="4996186" y="3161266"/>
            <a:ext cx="3366594" cy="2755452"/>
          </a:xfrm>
          <a:prstGeom prst="rect">
            <a:avLst/>
          </a:prstGeom>
          <a:solidFill>
            <a:srgbClr val="F4F4F4"/>
          </a:solidFill>
        </p:spPr>
      </p:sp>
      <p:grpSp>
        <p:nvGrpSpPr>
          <p:cNvPr name="Group 13" id="13"/>
          <p:cNvGrpSpPr/>
          <p:nvPr/>
        </p:nvGrpSpPr>
        <p:grpSpPr>
          <a:xfrm rot="0">
            <a:off x="5650310" y="3807910"/>
            <a:ext cx="1082132" cy="1082132"/>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4300"/>
            </a:solidFill>
          </p:spPr>
        </p:sp>
      </p:grpSp>
      <p:sp>
        <p:nvSpPr>
          <p:cNvPr name="Freeform 15" id="15"/>
          <p:cNvSpPr/>
          <p:nvPr/>
        </p:nvSpPr>
        <p:spPr>
          <a:xfrm flipH="false" flipV="false" rot="0">
            <a:off x="5896650" y="4130879"/>
            <a:ext cx="589451" cy="436194"/>
          </a:xfrm>
          <a:custGeom>
            <a:avLst/>
            <a:gdLst/>
            <a:ahLst/>
            <a:cxnLst/>
            <a:rect r="r" b="b" t="t" l="l"/>
            <a:pathLst>
              <a:path h="436194" w="589451">
                <a:moveTo>
                  <a:pt x="0" y="0"/>
                </a:moveTo>
                <a:lnTo>
                  <a:pt x="589451" y="0"/>
                </a:lnTo>
                <a:lnTo>
                  <a:pt x="589451" y="436194"/>
                </a:lnTo>
                <a:lnTo>
                  <a:pt x="0" y="4361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5156786" y="4967905"/>
            <a:ext cx="4162987" cy="388302"/>
          </a:xfrm>
          <a:prstGeom prst="rect">
            <a:avLst/>
          </a:prstGeom>
        </p:spPr>
        <p:txBody>
          <a:bodyPr anchor="t" rtlCol="false" tIns="0" lIns="0" bIns="0" rIns="0">
            <a:spAutoFit/>
          </a:bodyPr>
          <a:lstStyle/>
          <a:p>
            <a:pPr algn="l">
              <a:lnSpc>
                <a:spcPts val="3152"/>
              </a:lnSpc>
            </a:pPr>
            <a:r>
              <a:rPr lang="en-US" sz="2425" b="true">
                <a:solidFill>
                  <a:srgbClr val="000000"/>
                </a:solidFill>
                <a:latin typeface="Muli Bold"/>
                <a:ea typeface="Muli Bold"/>
                <a:cs typeface="Muli Bold"/>
                <a:sym typeface="Muli Bold"/>
              </a:rPr>
              <a:t>Bước 2: Tính điều kiện</a:t>
            </a:r>
          </a:p>
        </p:txBody>
      </p:sp>
      <p:sp>
        <p:nvSpPr>
          <p:cNvPr name="AutoShape 17" id="17"/>
          <p:cNvSpPr/>
          <p:nvPr/>
        </p:nvSpPr>
        <p:spPr>
          <a:xfrm rot="0">
            <a:off x="9144000" y="3189347"/>
            <a:ext cx="3366594" cy="2755452"/>
          </a:xfrm>
          <a:prstGeom prst="rect">
            <a:avLst/>
          </a:prstGeom>
          <a:solidFill>
            <a:srgbClr val="F4F4F4"/>
          </a:solidFill>
        </p:spPr>
      </p:sp>
      <p:grpSp>
        <p:nvGrpSpPr>
          <p:cNvPr name="Group 18" id="18"/>
          <p:cNvGrpSpPr/>
          <p:nvPr/>
        </p:nvGrpSpPr>
        <p:grpSpPr>
          <a:xfrm rot="0">
            <a:off x="9798124" y="3835991"/>
            <a:ext cx="1082132" cy="1082132"/>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4300"/>
            </a:solidFill>
          </p:spPr>
        </p:sp>
      </p:grpSp>
      <p:sp>
        <p:nvSpPr>
          <p:cNvPr name="Freeform 20" id="20"/>
          <p:cNvSpPr/>
          <p:nvPr/>
        </p:nvSpPr>
        <p:spPr>
          <a:xfrm flipH="false" flipV="false" rot="0">
            <a:off x="10044464" y="4158960"/>
            <a:ext cx="589451" cy="436194"/>
          </a:xfrm>
          <a:custGeom>
            <a:avLst/>
            <a:gdLst/>
            <a:ahLst/>
            <a:cxnLst/>
            <a:rect r="r" b="b" t="t" l="l"/>
            <a:pathLst>
              <a:path h="436194" w="589451">
                <a:moveTo>
                  <a:pt x="0" y="0"/>
                </a:moveTo>
                <a:lnTo>
                  <a:pt x="589452" y="0"/>
                </a:lnTo>
                <a:lnTo>
                  <a:pt x="589452" y="436194"/>
                </a:lnTo>
                <a:lnTo>
                  <a:pt x="0" y="4361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9304601" y="4995986"/>
            <a:ext cx="4162987" cy="388302"/>
          </a:xfrm>
          <a:prstGeom prst="rect">
            <a:avLst/>
          </a:prstGeom>
        </p:spPr>
        <p:txBody>
          <a:bodyPr anchor="t" rtlCol="false" tIns="0" lIns="0" bIns="0" rIns="0">
            <a:spAutoFit/>
          </a:bodyPr>
          <a:lstStyle/>
          <a:p>
            <a:pPr algn="l">
              <a:lnSpc>
                <a:spcPts val="3152"/>
              </a:lnSpc>
            </a:pPr>
            <a:r>
              <a:rPr lang="en-US" sz="2425" b="true">
                <a:solidFill>
                  <a:srgbClr val="000000"/>
                </a:solidFill>
                <a:latin typeface="Muli Bold"/>
                <a:ea typeface="Muli Bold"/>
                <a:cs typeface="Muli Bold"/>
                <a:sym typeface="Muli Bold"/>
              </a:rPr>
              <a:t>Bước 3: Áp dụng Đ/Lý</a:t>
            </a:r>
          </a:p>
        </p:txBody>
      </p:sp>
      <p:sp>
        <p:nvSpPr>
          <p:cNvPr name="AutoShape 22" id="22"/>
          <p:cNvSpPr/>
          <p:nvPr/>
        </p:nvSpPr>
        <p:spPr>
          <a:xfrm rot="0">
            <a:off x="13053519" y="3217428"/>
            <a:ext cx="3366594" cy="2755452"/>
          </a:xfrm>
          <a:prstGeom prst="rect">
            <a:avLst/>
          </a:prstGeom>
          <a:solidFill>
            <a:srgbClr val="F4F4F4"/>
          </a:solidFill>
        </p:spPr>
      </p:sp>
      <p:grpSp>
        <p:nvGrpSpPr>
          <p:cNvPr name="Group 23" id="23"/>
          <p:cNvGrpSpPr/>
          <p:nvPr/>
        </p:nvGrpSpPr>
        <p:grpSpPr>
          <a:xfrm rot="0">
            <a:off x="13707643" y="3864072"/>
            <a:ext cx="1082132" cy="1082132"/>
            <a:chOff x="0" y="0"/>
            <a:chExt cx="6350000" cy="6350000"/>
          </a:xfrm>
        </p:grpSpPr>
        <p:sp>
          <p:nvSpPr>
            <p:cNvPr name="Freeform 24" id="2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4300"/>
            </a:solidFill>
          </p:spPr>
        </p:sp>
      </p:grpSp>
      <p:sp>
        <p:nvSpPr>
          <p:cNvPr name="Freeform 25" id="25"/>
          <p:cNvSpPr/>
          <p:nvPr/>
        </p:nvSpPr>
        <p:spPr>
          <a:xfrm flipH="false" flipV="false" rot="0">
            <a:off x="13953983" y="4187041"/>
            <a:ext cx="589451" cy="436194"/>
          </a:xfrm>
          <a:custGeom>
            <a:avLst/>
            <a:gdLst/>
            <a:ahLst/>
            <a:cxnLst/>
            <a:rect r="r" b="b" t="t" l="l"/>
            <a:pathLst>
              <a:path h="436194" w="589451">
                <a:moveTo>
                  <a:pt x="0" y="0"/>
                </a:moveTo>
                <a:lnTo>
                  <a:pt x="589452" y="0"/>
                </a:lnTo>
                <a:lnTo>
                  <a:pt x="589452" y="436194"/>
                </a:lnTo>
                <a:lnTo>
                  <a:pt x="0" y="4361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6" id="26"/>
          <p:cNvSpPr txBox="true"/>
          <p:nvPr/>
        </p:nvSpPr>
        <p:spPr>
          <a:xfrm rot="0">
            <a:off x="13214120" y="5024067"/>
            <a:ext cx="4162987" cy="388302"/>
          </a:xfrm>
          <a:prstGeom prst="rect">
            <a:avLst/>
          </a:prstGeom>
        </p:spPr>
        <p:txBody>
          <a:bodyPr anchor="t" rtlCol="false" tIns="0" lIns="0" bIns="0" rIns="0">
            <a:spAutoFit/>
          </a:bodyPr>
          <a:lstStyle/>
          <a:p>
            <a:pPr algn="l">
              <a:lnSpc>
                <a:spcPts val="3152"/>
              </a:lnSpc>
            </a:pPr>
            <a:r>
              <a:rPr lang="en-US" sz="2425" b="true">
                <a:solidFill>
                  <a:srgbClr val="000000"/>
                </a:solidFill>
                <a:latin typeface="Muli Bold"/>
                <a:ea typeface="Muli Bold"/>
                <a:cs typeface="Muli Bold"/>
                <a:sym typeface="Muli Bold"/>
              </a:rPr>
              <a:t>Bước 1 : Dự đoán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376890">
            <a:off x="-4969788" y="6374504"/>
            <a:ext cx="11422613" cy="8328123"/>
          </a:xfrm>
          <a:custGeom>
            <a:avLst/>
            <a:gdLst/>
            <a:ahLst/>
            <a:cxnLst/>
            <a:rect r="r" b="b" t="t" l="l"/>
            <a:pathLst>
              <a:path h="8328123" w="11422613">
                <a:moveTo>
                  <a:pt x="0" y="0"/>
                </a:moveTo>
                <a:lnTo>
                  <a:pt x="11422613" y="0"/>
                </a:lnTo>
                <a:lnTo>
                  <a:pt x="11422613" y="8328124"/>
                </a:lnTo>
                <a:lnTo>
                  <a:pt x="0" y="83281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880109" y="8793392"/>
            <a:ext cx="3560862" cy="712599"/>
            <a:chOff x="0" y="0"/>
            <a:chExt cx="4747816" cy="950132"/>
          </a:xfrm>
        </p:grpSpPr>
        <p:sp>
          <p:nvSpPr>
            <p:cNvPr name="AutoShape 4" id="4"/>
            <p:cNvSpPr/>
            <p:nvPr/>
          </p:nvSpPr>
          <p:spPr>
            <a:xfrm rot="0">
              <a:off x="0" y="0"/>
              <a:ext cx="4747816" cy="950132"/>
            </a:xfrm>
            <a:prstGeom prst="rect">
              <a:avLst/>
            </a:prstGeom>
            <a:solidFill>
              <a:srgbClr val="F24300"/>
            </a:solidFill>
          </p:spPr>
        </p:sp>
        <p:sp>
          <p:nvSpPr>
            <p:cNvPr name="TextBox 5" id="5"/>
            <p:cNvSpPr txBox="true"/>
            <p:nvPr/>
          </p:nvSpPr>
          <p:spPr>
            <a:xfrm rot="0">
              <a:off x="331396" y="173654"/>
              <a:ext cx="4222041" cy="583775"/>
            </a:xfrm>
            <a:prstGeom prst="rect">
              <a:avLst/>
            </a:prstGeom>
          </p:spPr>
          <p:txBody>
            <a:bodyPr anchor="t" rtlCol="false" tIns="0" lIns="0" bIns="0" rIns="0">
              <a:spAutoFit/>
            </a:bodyPr>
            <a:lstStyle/>
            <a:p>
              <a:pPr algn="ctr">
                <a:lnSpc>
                  <a:spcPts val="1855"/>
                </a:lnSpc>
                <a:spcBef>
                  <a:spcPct val="0"/>
                </a:spcBef>
              </a:pPr>
              <a:r>
                <a:rPr lang="en-US" b="true" sz="1325" u="none">
                  <a:solidFill>
                    <a:srgbClr val="FFFFFF"/>
                  </a:solidFill>
                  <a:latin typeface="Muli Bold"/>
                  <a:ea typeface="Muli Bold"/>
                  <a:cs typeface="Muli Bold"/>
                  <a:sym typeface="Muli Bold"/>
                </a:rPr>
                <a:t>2. CÁC BƯỚC THỰC HIỆN VỚI NAIVE BAYES</a:t>
              </a:r>
            </a:p>
          </p:txBody>
        </p:sp>
      </p:grpSp>
      <p:sp>
        <p:nvSpPr>
          <p:cNvPr name="Freeform 6" id="6"/>
          <p:cNvSpPr/>
          <p:nvPr/>
        </p:nvSpPr>
        <p:spPr>
          <a:xfrm flipH="false" flipV="false" rot="0">
            <a:off x="4359281" y="4744568"/>
            <a:ext cx="11301259" cy="4011947"/>
          </a:xfrm>
          <a:custGeom>
            <a:avLst/>
            <a:gdLst/>
            <a:ahLst/>
            <a:cxnLst/>
            <a:rect r="r" b="b" t="t" l="l"/>
            <a:pathLst>
              <a:path h="4011947" w="11301259">
                <a:moveTo>
                  <a:pt x="0" y="0"/>
                </a:moveTo>
                <a:lnTo>
                  <a:pt x="11301259" y="0"/>
                </a:lnTo>
                <a:lnTo>
                  <a:pt x="11301259" y="4011947"/>
                </a:lnTo>
                <a:lnTo>
                  <a:pt x="0" y="4011947"/>
                </a:lnTo>
                <a:lnTo>
                  <a:pt x="0" y="0"/>
                </a:lnTo>
                <a:close/>
              </a:path>
            </a:pathLst>
          </a:custGeom>
          <a:blipFill>
            <a:blip r:embed="rId4"/>
            <a:stretch>
              <a:fillRect l="0" t="0" r="0" b="0"/>
            </a:stretch>
          </a:blipFill>
        </p:spPr>
      </p:sp>
      <p:sp>
        <p:nvSpPr>
          <p:cNvPr name="TextBox 7" id="7"/>
          <p:cNvSpPr txBox="true"/>
          <p:nvPr/>
        </p:nvSpPr>
        <p:spPr>
          <a:xfrm rot="0">
            <a:off x="1270760" y="2231190"/>
            <a:ext cx="15988540" cy="1476375"/>
          </a:xfrm>
          <a:prstGeom prst="rect">
            <a:avLst/>
          </a:prstGeom>
        </p:spPr>
        <p:txBody>
          <a:bodyPr anchor="t" rtlCol="false" tIns="0" lIns="0" bIns="0" rIns="0">
            <a:spAutoFit/>
          </a:bodyPr>
          <a:lstStyle/>
          <a:p>
            <a:pPr algn="l">
              <a:lnSpc>
                <a:spcPts val="3900"/>
              </a:lnSpc>
            </a:pPr>
            <a:r>
              <a:rPr lang="en-US" sz="3000" b="true">
                <a:solidFill>
                  <a:srgbClr val="000000"/>
                </a:solidFill>
                <a:latin typeface="Muli Bold"/>
                <a:ea typeface="Muli Bold"/>
                <a:cs typeface="Muli Bold"/>
                <a:sym typeface="Muli Bold"/>
              </a:rPr>
              <a:t>Xác suất tiên nghiệm (prior probability)</a:t>
            </a:r>
            <a:r>
              <a:rPr lang="en-US" sz="3000">
                <a:solidFill>
                  <a:srgbClr val="000000"/>
                </a:solidFill>
                <a:latin typeface="Muli"/>
                <a:ea typeface="Muli"/>
                <a:cs typeface="Muli"/>
                <a:sym typeface="Muli"/>
              </a:rPr>
              <a:t> của mỗi lớp cho chúng ta biết </a:t>
            </a:r>
            <a:r>
              <a:rPr lang="en-US" sz="3000" b="true">
                <a:solidFill>
                  <a:srgbClr val="000000"/>
                </a:solidFill>
                <a:latin typeface="Muli Bold"/>
                <a:ea typeface="Muli Bold"/>
                <a:cs typeface="Muli Bold"/>
                <a:sym typeface="Muli Bold"/>
              </a:rPr>
              <a:t>khả năng</a:t>
            </a:r>
            <a:r>
              <a:rPr lang="en-US" sz="3000">
                <a:solidFill>
                  <a:srgbClr val="000000"/>
                </a:solidFill>
                <a:latin typeface="Muli"/>
                <a:ea typeface="Muli"/>
                <a:cs typeface="Muli"/>
                <a:sym typeface="Muli"/>
              </a:rPr>
              <a:t> một mẫu thuộc về mỗi lớp, dựa trên </a:t>
            </a:r>
            <a:r>
              <a:rPr lang="en-US" sz="3000" b="true">
                <a:solidFill>
                  <a:srgbClr val="000000"/>
                </a:solidFill>
                <a:latin typeface="Muli Bold"/>
                <a:ea typeface="Muli Bold"/>
                <a:cs typeface="Muli Bold"/>
                <a:sym typeface="Muli Bold"/>
              </a:rPr>
              <a:t>tần suất xuất hiện</a:t>
            </a:r>
            <a:r>
              <a:rPr lang="en-US" sz="3000">
                <a:solidFill>
                  <a:srgbClr val="000000"/>
                </a:solidFill>
                <a:latin typeface="Muli"/>
                <a:ea typeface="Muli"/>
                <a:cs typeface="Muli"/>
                <a:sym typeface="Muli"/>
              </a:rPr>
              <a:t> của lớp đó trong </a:t>
            </a:r>
            <a:r>
              <a:rPr lang="en-US" sz="3000" b="true">
                <a:solidFill>
                  <a:srgbClr val="000000"/>
                </a:solidFill>
                <a:latin typeface="Muli Bold"/>
                <a:ea typeface="Muli Bold"/>
                <a:cs typeface="Muli Bold"/>
                <a:sym typeface="Muli Bold"/>
              </a:rPr>
              <a:t>tập dữ liệu huấn luyện</a:t>
            </a:r>
            <a:r>
              <a:rPr lang="en-US" sz="3000">
                <a:solidFill>
                  <a:srgbClr val="000000"/>
                </a:solidFill>
                <a:latin typeface="Muli"/>
                <a:ea typeface="Muli"/>
                <a:cs typeface="Muli"/>
                <a:sym typeface="Muli"/>
              </a:rPr>
              <a:t>. Điều này giúp phân loại mẫu ban đầu mà không cần xét đến các </a:t>
            </a:r>
            <a:r>
              <a:rPr lang="en-US" sz="3000" b="true">
                <a:solidFill>
                  <a:srgbClr val="000000"/>
                </a:solidFill>
                <a:latin typeface="Muli Bold"/>
                <a:ea typeface="Muli Bold"/>
                <a:cs typeface="Muli Bold"/>
                <a:sym typeface="Muli Bold"/>
              </a:rPr>
              <a:t>đặc trưng cụ thể.</a:t>
            </a:r>
          </a:p>
        </p:txBody>
      </p:sp>
      <p:sp>
        <p:nvSpPr>
          <p:cNvPr name="TextBox 8" id="8"/>
          <p:cNvSpPr txBox="true"/>
          <p:nvPr/>
        </p:nvSpPr>
        <p:spPr>
          <a:xfrm rot="0">
            <a:off x="6811071" y="1028700"/>
            <a:ext cx="10629900" cy="685800"/>
          </a:xfrm>
          <a:prstGeom prst="rect">
            <a:avLst/>
          </a:prstGeom>
        </p:spPr>
        <p:txBody>
          <a:bodyPr anchor="t" rtlCol="false" tIns="0" lIns="0" bIns="0" rIns="0">
            <a:spAutoFit/>
          </a:bodyPr>
          <a:lstStyle/>
          <a:p>
            <a:pPr algn="r" marL="0" indent="0" lvl="0">
              <a:lnSpc>
                <a:spcPts val="5400"/>
              </a:lnSpc>
              <a:spcBef>
                <a:spcPct val="0"/>
              </a:spcBef>
            </a:pPr>
            <a:r>
              <a:rPr lang="en-US" b="true" sz="4500">
                <a:solidFill>
                  <a:srgbClr val="000000"/>
                </a:solidFill>
                <a:latin typeface="Muli Bold"/>
                <a:ea typeface="Muli Bold"/>
                <a:cs typeface="Muli Bold"/>
                <a:sym typeface="Muli Bold"/>
              </a:rPr>
              <a:t>Bước 1: Khởi tạo </a:t>
            </a:r>
          </a:p>
        </p:txBody>
      </p:sp>
      <p:sp>
        <p:nvSpPr>
          <p:cNvPr name="TextBox 9" id="9"/>
          <p:cNvSpPr txBox="true"/>
          <p:nvPr/>
        </p:nvSpPr>
        <p:spPr>
          <a:xfrm rot="0">
            <a:off x="3391663" y="4258793"/>
            <a:ext cx="15988540" cy="485775"/>
          </a:xfrm>
          <a:prstGeom prst="rect">
            <a:avLst/>
          </a:prstGeom>
        </p:spPr>
        <p:txBody>
          <a:bodyPr anchor="t" rtlCol="false" tIns="0" lIns="0" bIns="0" rIns="0">
            <a:spAutoFit/>
          </a:bodyPr>
          <a:lstStyle/>
          <a:p>
            <a:pPr algn="l">
              <a:lnSpc>
                <a:spcPts val="3900"/>
              </a:lnSpc>
            </a:pPr>
            <a:r>
              <a:rPr lang="en-US" sz="3000">
                <a:solidFill>
                  <a:srgbClr val="000000"/>
                </a:solidFill>
                <a:latin typeface="Muli"/>
                <a:ea typeface="Muli"/>
                <a:cs typeface="Muli"/>
                <a:sym typeface="Muli"/>
              </a:rPr>
              <a:t>Vd: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DAGVsYIu0Mo</dc:identifier>
  <dcterms:modified xsi:type="dcterms:W3CDTF">2011-08-01T06:04:30Z</dcterms:modified>
  <cp:revision>1</cp:revision>
  <dc:title>Naive Bayes</dc:title>
</cp:coreProperties>
</file>